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5"/>
    <p:sldMasterId id="2147483672" r:id="rId6"/>
    <p:sldMasterId id="2147483679" r:id="rId7"/>
    <p:sldMasterId id="2147483713" r:id="rId8"/>
    <p:sldMasterId id="2147483684" r:id="rId9"/>
    <p:sldMasterId id="2147483689" r:id="rId10"/>
    <p:sldMasterId id="2147483694" r:id="rId11"/>
    <p:sldMasterId id="2147483699" r:id="rId12"/>
    <p:sldMasterId id="2147483718" r:id="rId13"/>
    <p:sldMasterId id="2147483728" r:id="rId14"/>
    <p:sldMasterId id="2147483723" r:id="rId15"/>
  </p:sldMasterIdLst>
  <p:notesMasterIdLst>
    <p:notesMasterId r:id="rId70"/>
  </p:notesMasterIdLst>
  <p:sldIdLst>
    <p:sldId id="548" r:id="rId16"/>
    <p:sldId id="549" r:id="rId17"/>
    <p:sldId id="536" r:id="rId18"/>
    <p:sldId id="547" r:id="rId19"/>
    <p:sldId id="538" r:id="rId20"/>
    <p:sldId id="539" r:id="rId21"/>
    <p:sldId id="545" r:id="rId22"/>
    <p:sldId id="550" r:id="rId23"/>
    <p:sldId id="551" r:id="rId24"/>
    <p:sldId id="552" r:id="rId25"/>
    <p:sldId id="546" r:id="rId26"/>
    <p:sldId id="553" r:id="rId27"/>
    <p:sldId id="554" r:id="rId28"/>
    <p:sldId id="526" r:id="rId29"/>
    <p:sldId id="534" r:id="rId30"/>
    <p:sldId id="529" r:id="rId31"/>
    <p:sldId id="458" r:id="rId32"/>
    <p:sldId id="462" r:id="rId33"/>
    <p:sldId id="533" r:id="rId34"/>
    <p:sldId id="472" r:id="rId35"/>
    <p:sldId id="475" r:id="rId36"/>
    <p:sldId id="459" r:id="rId37"/>
    <p:sldId id="467" r:id="rId38"/>
    <p:sldId id="468" r:id="rId39"/>
    <p:sldId id="480" r:id="rId40"/>
    <p:sldId id="527" r:id="rId41"/>
    <p:sldId id="483" r:id="rId42"/>
    <p:sldId id="522" r:id="rId43"/>
    <p:sldId id="471" r:id="rId44"/>
    <p:sldId id="485" r:id="rId45"/>
    <p:sldId id="486" r:id="rId46"/>
    <p:sldId id="470" r:id="rId47"/>
    <p:sldId id="524" r:id="rId48"/>
    <p:sldId id="488" r:id="rId49"/>
    <p:sldId id="457" r:id="rId50"/>
    <p:sldId id="525" r:id="rId51"/>
    <p:sldId id="520" r:id="rId52"/>
    <p:sldId id="523" r:id="rId53"/>
    <p:sldId id="492" r:id="rId54"/>
    <p:sldId id="493" r:id="rId55"/>
    <p:sldId id="476" r:id="rId56"/>
    <p:sldId id="495" r:id="rId57"/>
    <p:sldId id="519" r:id="rId58"/>
    <p:sldId id="501" r:id="rId59"/>
    <p:sldId id="503" r:id="rId60"/>
    <p:sldId id="505" r:id="rId61"/>
    <p:sldId id="531" r:id="rId62"/>
    <p:sldId id="508" r:id="rId63"/>
    <p:sldId id="509" r:id="rId64"/>
    <p:sldId id="530" r:id="rId65"/>
    <p:sldId id="511" r:id="rId66"/>
    <p:sldId id="512" r:id="rId67"/>
    <p:sldId id="484" r:id="rId68"/>
    <p:sldId id="54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98" userDrawn="1">
          <p15:clr>
            <a:srgbClr val="A4A3A4"/>
          </p15:clr>
        </p15:guide>
        <p15:guide id="4" pos="3386" userDrawn="1">
          <p15:clr>
            <a:srgbClr val="A4A3A4"/>
          </p15:clr>
        </p15:guide>
        <p15:guide id="5" pos="2207" userDrawn="1">
          <p15:clr>
            <a:srgbClr val="A4A3A4"/>
          </p15:clr>
        </p15:guide>
        <p15:guide id="6"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1C0B1D-2E2F-EEB6-B09A-C522FEA316DC}" name="Sue Attewell" initials="SA" userId="S::sue.attewell@jisc.ac.uk::27a06baf-b2d9-4eee-8553-91447da9826b" providerId="AD"/>
  <p188:author id="{3B6C0538-80DC-1317-8B87-29C12BF48D5F}" name="Bowditch, Isobel" initials="BI" userId="S::ccaeibo@ucl.ac.uk::f9b4007f-7b9c-48b5-8660-85a96627bd21" providerId="AD"/>
  <p188:author id="{ABCCFDF0-000B-311F-1ADF-99F3656E7B60}" name="Kjems, Lene-Marie" initials="KL" userId="S::ccaelkj@ucl.ac.uk::513cc851-a1db-4ef4-ae80-c797cb675e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977"/>
    <a:srgbClr val="691B32"/>
    <a:srgbClr val="EB5A67"/>
    <a:srgbClr val="E62846"/>
    <a:srgbClr val="FCC975"/>
    <a:srgbClr val="009C94"/>
    <a:srgbClr val="30B5AC"/>
    <a:srgbClr val="8CCDC6"/>
    <a:srgbClr val="F8A800"/>
    <a:srgbClr val="FEE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9"/>
    <p:restoredTop sz="94694"/>
  </p:normalViewPr>
  <p:slideViewPr>
    <p:cSldViewPr snapToGrid="0">
      <p:cViewPr varScale="1">
        <p:scale>
          <a:sx n="101" d="100"/>
          <a:sy n="101" d="100"/>
        </p:scale>
        <p:origin x="534" y="102"/>
      </p:cViewPr>
      <p:guideLst>
        <p:guide pos="2298"/>
        <p:guide pos="3386"/>
        <p:guide pos="2207"/>
        <p:guide orient="horz" pos="2160"/>
      </p:guideLst>
    </p:cSldViewPr>
  </p:slideViewPr>
  <p:notesTextViewPr>
    <p:cViewPr>
      <p:scale>
        <a:sx n="1" d="1"/>
        <a:sy n="1" d="1"/>
      </p:scale>
      <p:origin x="0" y="0"/>
    </p:cViewPr>
  </p:notesTextViewPr>
  <p:notesViewPr>
    <p:cSldViewPr snapToGrid="0">
      <p:cViewPr varScale="1">
        <p:scale>
          <a:sx n="48" d="100"/>
          <a:sy n="48" d="100"/>
        </p:scale>
        <p:origin x="2424" y="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7.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4.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6.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9257F-39EB-42A6-B4D9-8428B0C34980}" type="datetimeFigureOut">
              <a:rPr lang="en-GB" smtClean="0"/>
              <a:t>08/09/2023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C7DA5-D329-4FF3-8F58-B50A9D4D4D9C}" type="slidenum">
              <a:rPr lang="en-GB" smtClean="0"/>
              <a:t>‹#›</a:t>
            </a:fld>
            <a:endParaRPr lang="en-GB"/>
          </a:p>
        </p:txBody>
      </p:sp>
    </p:spTree>
    <p:extLst>
      <p:ext uri="{BB962C8B-B14F-4D97-AF65-F5344CB8AC3E}">
        <p14:creationId xmlns:p14="http://schemas.microsoft.com/office/powerpoint/2010/main" val="68895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930C7DA5-D329-4FF3-8F58-B50A9D4D4D9C}" type="slidenum">
              <a:rPr lang="en-GB" smtClean="0"/>
              <a:t>1</a:t>
            </a:fld>
            <a:endParaRPr lang="en-GB"/>
          </a:p>
        </p:txBody>
      </p:sp>
    </p:spTree>
    <p:extLst>
      <p:ext uri="{BB962C8B-B14F-4D97-AF65-F5344CB8AC3E}">
        <p14:creationId xmlns:p14="http://schemas.microsoft.com/office/powerpoint/2010/main" val="324633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19</a:t>
            </a:fld>
            <a:endParaRPr lang="en-GB"/>
          </a:p>
        </p:txBody>
      </p:sp>
    </p:spTree>
    <p:extLst>
      <p:ext uri="{BB962C8B-B14F-4D97-AF65-F5344CB8AC3E}">
        <p14:creationId xmlns:p14="http://schemas.microsoft.com/office/powerpoint/2010/main" val="352866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20</a:t>
            </a:fld>
            <a:endParaRPr lang="en-GB"/>
          </a:p>
        </p:txBody>
      </p:sp>
    </p:spTree>
    <p:extLst>
      <p:ext uri="{BB962C8B-B14F-4D97-AF65-F5344CB8AC3E}">
        <p14:creationId xmlns:p14="http://schemas.microsoft.com/office/powerpoint/2010/main" val="3687233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21</a:t>
            </a:fld>
            <a:endParaRPr lang="en-GB"/>
          </a:p>
        </p:txBody>
      </p:sp>
    </p:spTree>
    <p:extLst>
      <p:ext uri="{BB962C8B-B14F-4D97-AF65-F5344CB8AC3E}">
        <p14:creationId xmlns:p14="http://schemas.microsoft.com/office/powerpoint/2010/main" val="888823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22</a:t>
            </a:fld>
            <a:endParaRPr lang="en-GB"/>
          </a:p>
        </p:txBody>
      </p:sp>
    </p:spTree>
    <p:extLst>
      <p:ext uri="{BB962C8B-B14F-4D97-AF65-F5344CB8AC3E}">
        <p14:creationId xmlns:p14="http://schemas.microsoft.com/office/powerpoint/2010/main" val="39851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23</a:t>
            </a:fld>
            <a:endParaRPr lang="en-GB"/>
          </a:p>
        </p:txBody>
      </p:sp>
    </p:spTree>
    <p:extLst>
      <p:ext uri="{BB962C8B-B14F-4D97-AF65-F5344CB8AC3E}">
        <p14:creationId xmlns:p14="http://schemas.microsoft.com/office/powerpoint/2010/main" val="130099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24</a:t>
            </a:fld>
            <a:endParaRPr lang="en-GB"/>
          </a:p>
        </p:txBody>
      </p:sp>
    </p:spTree>
    <p:extLst>
      <p:ext uri="{BB962C8B-B14F-4D97-AF65-F5344CB8AC3E}">
        <p14:creationId xmlns:p14="http://schemas.microsoft.com/office/powerpoint/2010/main" val="105995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25</a:t>
            </a:fld>
            <a:endParaRPr lang="en-GB"/>
          </a:p>
        </p:txBody>
      </p:sp>
    </p:spTree>
    <p:extLst>
      <p:ext uri="{BB962C8B-B14F-4D97-AF65-F5344CB8AC3E}">
        <p14:creationId xmlns:p14="http://schemas.microsoft.com/office/powerpoint/2010/main" val="193152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26</a:t>
            </a:fld>
            <a:endParaRPr lang="en-GB"/>
          </a:p>
        </p:txBody>
      </p:sp>
    </p:spTree>
    <p:extLst>
      <p:ext uri="{BB962C8B-B14F-4D97-AF65-F5344CB8AC3E}">
        <p14:creationId xmlns:p14="http://schemas.microsoft.com/office/powerpoint/2010/main" val="170246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27</a:t>
            </a:fld>
            <a:endParaRPr lang="en-GB"/>
          </a:p>
        </p:txBody>
      </p:sp>
    </p:spTree>
    <p:extLst>
      <p:ext uri="{BB962C8B-B14F-4D97-AF65-F5344CB8AC3E}">
        <p14:creationId xmlns:p14="http://schemas.microsoft.com/office/powerpoint/2010/main" val="1665148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28</a:t>
            </a:fld>
            <a:endParaRPr lang="en-GB"/>
          </a:p>
        </p:txBody>
      </p:sp>
    </p:spTree>
    <p:extLst>
      <p:ext uri="{BB962C8B-B14F-4D97-AF65-F5344CB8AC3E}">
        <p14:creationId xmlns:p14="http://schemas.microsoft.com/office/powerpoint/2010/main" val="359911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930C7DA5-D329-4FF3-8F58-B50A9D4D4D9C}" type="slidenum">
              <a:rPr lang="en-GB" smtClean="0"/>
              <a:t>2</a:t>
            </a:fld>
            <a:endParaRPr lang="en-GB"/>
          </a:p>
        </p:txBody>
      </p:sp>
    </p:spTree>
    <p:extLst>
      <p:ext uri="{BB962C8B-B14F-4D97-AF65-F5344CB8AC3E}">
        <p14:creationId xmlns:p14="http://schemas.microsoft.com/office/powerpoint/2010/main" val="3447345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29</a:t>
            </a:fld>
            <a:endParaRPr lang="en-GB"/>
          </a:p>
        </p:txBody>
      </p:sp>
    </p:spTree>
    <p:extLst>
      <p:ext uri="{BB962C8B-B14F-4D97-AF65-F5344CB8AC3E}">
        <p14:creationId xmlns:p14="http://schemas.microsoft.com/office/powerpoint/2010/main" val="149884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30</a:t>
            </a:fld>
            <a:endParaRPr lang="en-GB"/>
          </a:p>
        </p:txBody>
      </p:sp>
    </p:spTree>
    <p:extLst>
      <p:ext uri="{BB962C8B-B14F-4D97-AF65-F5344CB8AC3E}">
        <p14:creationId xmlns:p14="http://schemas.microsoft.com/office/powerpoint/2010/main" val="380806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31</a:t>
            </a:fld>
            <a:endParaRPr lang="en-GB"/>
          </a:p>
        </p:txBody>
      </p:sp>
    </p:spTree>
    <p:extLst>
      <p:ext uri="{BB962C8B-B14F-4D97-AF65-F5344CB8AC3E}">
        <p14:creationId xmlns:p14="http://schemas.microsoft.com/office/powerpoint/2010/main" val="45995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32</a:t>
            </a:fld>
            <a:endParaRPr lang="en-GB"/>
          </a:p>
        </p:txBody>
      </p:sp>
    </p:spTree>
    <p:extLst>
      <p:ext uri="{BB962C8B-B14F-4D97-AF65-F5344CB8AC3E}">
        <p14:creationId xmlns:p14="http://schemas.microsoft.com/office/powerpoint/2010/main" val="36086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33</a:t>
            </a:fld>
            <a:endParaRPr lang="en-GB"/>
          </a:p>
        </p:txBody>
      </p:sp>
    </p:spTree>
    <p:extLst>
      <p:ext uri="{BB962C8B-B14F-4D97-AF65-F5344CB8AC3E}">
        <p14:creationId xmlns:p14="http://schemas.microsoft.com/office/powerpoint/2010/main" val="3436300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34</a:t>
            </a:fld>
            <a:endParaRPr lang="en-GB"/>
          </a:p>
        </p:txBody>
      </p:sp>
    </p:spTree>
    <p:extLst>
      <p:ext uri="{BB962C8B-B14F-4D97-AF65-F5344CB8AC3E}">
        <p14:creationId xmlns:p14="http://schemas.microsoft.com/office/powerpoint/2010/main" val="9504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35</a:t>
            </a:fld>
            <a:endParaRPr lang="en-GB"/>
          </a:p>
        </p:txBody>
      </p:sp>
    </p:spTree>
    <p:extLst>
      <p:ext uri="{BB962C8B-B14F-4D97-AF65-F5344CB8AC3E}">
        <p14:creationId xmlns:p14="http://schemas.microsoft.com/office/powerpoint/2010/main" val="60231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36</a:t>
            </a:fld>
            <a:endParaRPr lang="en-GB"/>
          </a:p>
        </p:txBody>
      </p:sp>
    </p:spTree>
    <p:extLst>
      <p:ext uri="{BB962C8B-B14F-4D97-AF65-F5344CB8AC3E}">
        <p14:creationId xmlns:p14="http://schemas.microsoft.com/office/powerpoint/2010/main" val="4285420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 consistency of “Suitable”; period after “images”</a:t>
            </a:r>
          </a:p>
        </p:txBody>
      </p:sp>
      <p:sp>
        <p:nvSpPr>
          <p:cNvPr id="4" name="Slide Number Placeholder 3"/>
          <p:cNvSpPr>
            <a:spLocks noGrp="1"/>
          </p:cNvSpPr>
          <p:nvPr>
            <p:ph type="sldNum" sz="quarter" idx="5"/>
          </p:nvPr>
        </p:nvSpPr>
        <p:spPr/>
        <p:txBody>
          <a:bodyPr/>
          <a:lstStyle/>
          <a:p>
            <a:fld id="{930C7DA5-D329-4FF3-8F58-B50A9D4D4D9C}" type="slidenum">
              <a:rPr lang="en-GB" smtClean="0"/>
              <a:t>37</a:t>
            </a:fld>
            <a:endParaRPr lang="en-GB"/>
          </a:p>
        </p:txBody>
      </p:sp>
    </p:spTree>
    <p:extLst>
      <p:ext uri="{BB962C8B-B14F-4D97-AF65-F5344CB8AC3E}">
        <p14:creationId xmlns:p14="http://schemas.microsoft.com/office/powerpoint/2010/main" val="4241629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38</a:t>
            </a:fld>
            <a:endParaRPr lang="en-GB"/>
          </a:p>
        </p:txBody>
      </p:sp>
    </p:spTree>
    <p:extLst>
      <p:ext uri="{BB962C8B-B14F-4D97-AF65-F5344CB8AC3E}">
        <p14:creationId xmlns:p14="http://schemas.microsoft.com/office/powerpoint/2010/main" val="276377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0C7DA5-D329-4FF3-8F58-B50A9D4D4D9C}" type="slidenum">
              <a:rPr lang="en-GB" smtClean="0"/>
              <a:t>5</a:t>
            </a:fld>
            <a:endParaRPr lang="en-GB"/>
          </a:p>
        </p:txBody>
      </p:sp>
    </p:spTree>
    <p:extLst>
      <p:ext uri="{BB962C8B-B14F-4D97-AF65-F5344CB8AC3E}">
        <p14:creationId xmlns:p14="http://schemas.microsoft.com/office/powerpoint/2010/main" val="4254600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39</a:t>
            </a:fld>
            <a:endParaRPr lang="en-GB"/>
          </a:p>
        </p:txBody>
      </p:sp>
    </p:spTree>
    <p:extLst>
      <p:ext uri="{BB962C8B-B14F-4D97-AF65-F5344CB8AC3E}">
        <p14:creationId xmlns:p14="http://schemas.microsoft.com/office/powerpoint/2010/main" val="189596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40</a:t>
            </a:fld>
            <a:endParaRPr lang="en-GB"/>
          </a:p>
        </p:txBody>
      </p:sp>
    </p:spTree>
    <p:extLst>
      <p:ext uri="{BB962C8B-B14F-4D97-AF65-F5344CB8AC3E}">
        <p14:creationId xmlns:p14="http://schemas.microsoft.com/office/powerpoint/2010/main" val="1882047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41</a:t>
            </a:fld>
            <a:endParaRPr lang="en-GB"/>
          </a:p>
        </p:txBody>
      </p:sp>
    </p:spTree>
    <p:extLst>
      <p:ext uri="{BB962C8B-B14F-4D97-AF65-F5344CB8AC3E}">
        <p14:creationId xmlns:p14="http://schemas.microsoft.com/office/powerpoint/2010/main" val="3843497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42</a:t>
            </a:fld>
            <a:endParaRPr lang="en-GB"/>
          </a:p>
        </p:txBody>
      </p:sp>
    </p:spTree>
    <p:extLst>
      <p:ext uri="{BB962C8B-B14F-4D97-AF65-F5344CB8AC3E}">
        <p14:creationId xmlns:p14="http://schemas.microsoft.com/office/powerpoint/2010/main" val="916558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43</a:t>
            </a:fld>
            <a:endParaRPr lang="en-GB"/>
          </a:p>
        </p:txBody>
      </p:sp>
    </p:spTree>
    <p:extLst>
      <p:ext uri="{BB962C8B-B14F-4D97-AF65-F5344CB8AC3E}">
        <p14:creationId xmlns:p14="http://schemas.microsoft.com/office/powerpoint/2010/main" val="1115174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44</a:t>
            </a:fld>
            <a:endParaRPr lang="en-GB"/>
          </a:p>
        </p:txBody>
      </p:sp>
    </p:spTree>
    <p:extLst>
      <p:ext uri="{BB962C8B-B14F-4D97-AF65-F5344CB8AC3E}">
        <p14:creationId xmlns:p14="http://schemas.microsoft.com/office/powerpoint/2010/main" val="1991058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45</a:t>
            </a:fld>
            <a:endParaRPr lang="en-GB"/>
          </a:p>
        </p:txBody>
      </p:sp>
    </p:spTree>
    <p:extLst>
      <p:ext uri="{BB962C8B-B14F-4D97-AF65-F5344CB8AC3E}">
        <p14:creationId xmlns:p14="http://schemas.microsoft.com/office/powerpoint/2010/main" val="1470887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46</a:t>
            </a:fld>
            <a:endParaRPr lang="en-GB"/>
          </a:p>
        </p:txBody>
      </p:sp>
    </p:spTree>
    <p:extLst>
      <p:ext uri="{BB962C8B-B14F-4D97-AF65-F5344CB8AC3E}">
        <p14:creationId xmlns:p14="http://schemas.microsoft.com/office/powerpoint/2010/main" val="4135331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47</a:t>
            </a:fld>
            <a:endParaRPr lang="en-GB"/>
          </a:p>
        </p:txBody>
      </p:sp>
    </p:spTree>
    <p:extLst>
      <p:ext uri="{BB962C8B-B14F-4D97-AF65-F5344CB8AC3E}">
        <p14:creationId xmlns:p14="http://schemas.microsoft.com/office/powerpoint/2010/main" val="2095699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48</a:t>
            </a:fld>
            <a:endParaRPr lang="en-GB"/>
          </a:p>
        </p:txBody>
      </p:sp>
    </p:spTree>
    <p:extLst>
      <p:ext uri="{BB962C8B-B14F-4D97-AF65-F5344CB8AC3E}">
        <p14:creationId xmlns:p14="http://schemas.microsoft.com/office/powerpoint/2010/main" val="17880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0C7DA5-D329-4FF3-8F58-B50A9D4D4D9C}" type="slidenum">
              <a:rPr lang="en-GB" smtClean="0"/>
              <a:t>6</a:t>
            </a:fld>
            <a:endParaRPr lang="en-GB"/>
          </a:p>
        </p:txBody>
      </p:sp>
    </p:spTree>
    <p:extLst>
      <p:ext uri="{BB962C8B-B14F-4D97-AF65-F5344CB8AC3E}">
        <p14:creationId xmlns:p14="http://schemas.microsoft.com/office/powerpoint/2010/main" val="1852746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49</a:t>
            </a:fld>
            <a:endParaRPr lang="en-GB"/>
          </a:p>
        </p:txBody>
      </p:sp>
    </p:spTree>
    <p:extLst>
      <p:ext uri="{BB962C8B-B14F-4D97-AF65-F5344CB8AC3E}">
        <p14:creationId xmlns:p14="http://schemas.microsoft.com/office/powerpoint/2010/main" val="3234610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50</a:t>
            </a:fld>
            <a:endParaRPr lang="en-GB"/>
          </a:p>
        </p:txBody>
      </p:sp>
    </p:spTree>
    <p:extLst>
      <p:ext uri="{BB962C8B-B14F-4D97-AF65-F5344CB8AC3E}">
        <p14:creationId xmlns:p14="http://schemas.microsoft.com/office/powerpoint/2010/main" val="2167423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51</a:t>
            </a:fld>
            <a:endParaRPr lang="en-GB"/>
          </a:p>
        </p:txBody>
      </p:sp>
    </p:spTree>
    <p:extLst>
      <p:ext uri="{BB962C8B-B14F-4D97-AF65-F5344CB8AC3E}">
        <p14:creationId xmlns:p14="http://schemas.microsoft.com/office/powerpoint/2010/main" val="1259335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52</a:t>
            </a:fld>
            <a:endParaRPr lang="en-GB"/>
          </a:p>
        </p:txBody>
      </p:sp>
    </p:spTree>
    <p:extLst>
      <p:ext uri="{BB962C8B-B14F-4D97-AF65-F5344CB8AC3E}">
        <p14:creationId xmlns:p14="http://schemas.microsoft.com/office/powerpoint/2010/main" val="1340656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53</a:t>
            </a:fld>
            <a:endParaRPr lang="en-GB"/>
          </a:p>
        </p:txBody>
      </p:sp>
    </p:spTree>
    <p:extLst>
      <p:ext uri="{BB962C8B-B14F-4D97-AF65-F5344CB8AC3E}">
        <p14:creationId xmlns:p14="http://schemas.microsoft.com/office/powerpoint/2010/main" val="205183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14</a:t>
            </a:fld>
            <a:endParaRPr lang="en-GB"/>
          </a:p>
        </p:txBody>
      </p:sp>
    </p:spTree>
    <p:extLst>
      <p:ext uri="{BB962C8B-B14F-4D97-AF65-F5344CB8AC3E}">
        <p14:creationId xmlns:p14="http://schemas.microsoft.com/office/powerpoint/2010/main" val="132977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15</a:t>
            </a:fld>
            <a:endParaRPr lang="en-GB"/>
          </a:p>
        </p:txBody>
      </p:sp>
    </p:spTree>
    <p:extLst>
      <p:ext uri="{BB962C8B-B14F-4D97-AF65-F5344CB8AC3E}">
        <p14:creationId xmlns:p14="http://schemas.microsoft.com/office/powerpoint/2010/main" val="191716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16</a:t>
            </a:fld>
            <a:endParaRPr lang="en-GB"/>
          </a:p>
        </p:txBody>
      </p:sp>
    </p:spTree>
    <p:extLst>
      <p:ext uri="{BB962C8B-B14F-4D97-AF65-F5344CB8AC3E}">
        <p14:creationId xmlns:p14="http://schemas.microsoft.com/office/powerpoint/2010/main" val="106740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0C7DA5-D329-4FF3-8F58-B50A9D4D4D9C}" type="slidenum">
              <a:rPr lang="en-GB" smtClean="0"/>
              <a:t>17</a:t>
            </a:fld>
            <a:endParaRPr lang="en-GB"/>
          </a:p>
        </p:txBody>
      </p:sp>
    </p:spTree>
    <p:extLst>
      <p:ext uri="{BB962C8B-B14F-4D97-AF65-F5344CB8AC3E}">
        <p14:creationId xmlns:p14="http://schemas.microsoft.com/office/powerpoint/2010/main" val="2543210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0C7DA5-D329-4FF3-8F58-B50A9D4D4D9C}" type="slidenum">
              <a:rPr lang="en-GB" smtClean="0"/>
              <a:t>18</a:t>
            </a:fld>
            <a:endParaRPr lang="en-GB"/>
          </a:p>
        </p:txBody>
      </p:sp>
    </p:spTree>
    <p:extLst>
      <p:ext uri="{BB962C8B-B14F-4D97-AF65-F5344CB8AC3E}">
        <p14:creationId xmlns:p14="http://schemas.microsoft.com/office/powerpoint/2010/main" val="421486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slide" Target="../slides/slide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jisc.ac.uk" TargetMode="External"/><Relationship Id="rId2" Type="http://schemas.openxmlformats.org/officeDocument/2006/relationships/hyperlink" Target="mailto:customerservices@jisc.ac.uk" TargetMode="External"/><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3239D9C-EA5C-4DDB-ACFA-8E457CD8E0F1}"/>
              </a:ext>
            </a:extLst>
          </p:cNvPr>
          <p:cNvSpPr>
            <a:spLocks noGrp="1"/>
          </p:cNvSpPr>
          <p:nvPr>
            <p:ph type="pic" sz="quarter" idx="14" hasCustomPrompt="1"/>
          </p:nvPr>
        </p:nvSpPr>
        <p:spPr>
          <a:xfrm>
            <a:off x="0" y="0"/>
            <a:ext cx="12192000" cy="6858000"/>
          </a:xfrm>
          <a:prstGeom prst="rect">
            <a:avLst/>
          </a:prstGeom>
        </p:spPr>
        <p:txBody>
          <a:bodyPr/>
          <a:lstStyle>
            <a:lvl1pPr>
              <a:defRPr/>
            </a:lvl1pPr>
          </a:lstStyle>
          <a:p>
            <a:r>
              <a:rPr lang="en-GB" dirty="0"/>
              <a:t>Insert background image (via slide master)</a:t>
            </a: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994515"/>
            <a:ext cx="7165081" cy="455429"/>
          </a:xfrm>
          <a:prstGeom prst="rect">
            <a:avLst/>
          </a:prstGeom>
        </p:spPr>
        <p:txBody>
          <a:bodyPr lIns="0" tIns="0" rIns="0" bIns="0"/>
          <a:lstStyle>
            <a:lvl1pPr algn="l">
              <a:lnSpc>
                <a:spcPct val="100000"/>
              </a:lnSpc>
              <a:defRPr sz="4000" b="1" i="0">
                <a:solidFill>
                  <a:schemeClr val="tx1"/>
                </a:solidFill>
                <a:latin typeface="+mn-lt"/>
                <a:ea typeface="Roboto Black" panose="02000000000000000000" pitchFamily="2" charset="0"/>
              </a:defRPr>
            </a:lvl1pPr>
          </a:lstStyle>
          <a:p>
            <a:r>
              <a:rPr lang="en-US" dirty="0"/>
              <a:t>Click to edit Master title style (white or black text)</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5473802"/>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 (white or black text)</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9169401" y="452968"/>
            <a:ext cx="2544232" cy="723304"/>
          </a:xfrm>
          <a:prstGeom prst="rect">
            <a:avLst/>
          </a:prstGeom>
        </p:spPr>
        <p:txBody>
          <a:bodyPr lIns="0" tIns="0" rIns="0" bIns="0"/>
          <a:lstStyle>
            <a:lvl1pPr marL="49212" indent="0" algn="r" defTabSz="359991">
              <a:lnSpc>
                <a:spcPct val="100000"/>
              </a:lnSpc>
              <a:buNone/>
              <a:tabLst/>
              <a:defRPr sz="2133" b="0" i="0">
                <a:solidFill>
                  <a:schemeClr val="tx1"/>
                </a:solidFill>
                <a:latin typeface="+mn-lt"/>
                <a:ea typeface="Roboto Medium" panose="02000000000000000000" pitchFamily="2" charset="0"/>
              </a:defRPr>
            </a:lvl1pPr>
            <a:lvl2pPr marL="185733"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2pPr>
            <a:lvl3pPr marL="36035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3pPr>
            <a:lvl4pPr marL="536561"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4pPr>
            <a:lvl5pPr marL="71118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5pPr>
          </a:lstStyle>
          <a:p>
            <a:pPr lvl="0"/>
            <a:r>
              <a:rPr lang="en-US" dirty="0"/>
              <a:t>Date / publication (white/black)</a:t>
            </a:r>
          </a:p>
        </p:txBody>
      </p:sp>
    </p:spTree>
    <p:extLst>
      <p:ext uri="{BB962C8B-B14F-4D97-AF65-F5344CB8AC3E}">
        <p14:creationId xmlns:p14="http://schemas.microsoft.com/office/powerpoint/2010/main" val="3541984950"/>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Tree>
    <p:extLst>
      <p:ext uri="{BB962C8B-B14F-4D97-AF65-F5344CB8AC3E}">
        <p14:creationId xmlns:p14="http://schemas.microsoft.com/office/powerpoint/2010/main" val="292818415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3239D9C-EA5C-4DDB-ACFA-8E457CD8E0F1}"/>
              </a:ext>
            </a:extLst>
          </p:cNvPr>
          <p:cNvSpPr>
            <a:spLocks noGrp="1"/>
          </p:cNvSpPr>
          <p:nvPr>
            <p:ph type="pic" sz="quarter" idx="14" hasCustomPrompt="1"/>
          </p:nvPr>
        </p:nvSpPr>
        <p:spPr>
          <a:xfrm>
            <a:off x="0" y="0"/>
            <a:ext cx="12192000" cy="6858000"/>
          </a:xfrm>
          <a:prstGeom prst="rect">
            <a:avLst/>
          </a:prstGeom>
        </p:spPr>
        <p:txBody>
          <a:bodyPr/>
          <a:lstStyle>
            <a:lvl1pPr>
              <a:defRPr/>
            </a:lvl1pPr>
          </a:lstStyle>
          <a:p>
            <a:r>
              <a:rPr lang="en-GB" dirty="0"/>
              <a:t>Insert background image (via slide master)</a:t>
            </a:r>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994515"/>
            <a:ext cx="7165081" cy="455429"/>
          </a:xfrm>
          <a:prstGeom prst="rect">
            <a:avLst/>
          </a:prstGeom>
        </p:spPr>
        <p:txBody>
          <a:bodyPr lIns="0" tIns="0" rIns="0" bIns="0"/>
          <a:lstStyle>
            <a:lvl1pPr algn="l">
              <a:lnSpc>
                <a:spcPct val="100000"/>
              </a:lnSpc>
              <a:defRPr sz="4000" b="1" i="0">
                <a:solidFill>
                  <a:schemeClr val="tx1"/>
                </a:solidFill>
                <a:latin typeface="+mn-lt"/>
                <a:ea typeface="Roboto Black" panose="02000000000000000000" pitchFamily="2" charset="0"/>
              </a:defRPr>
            </a:lvl1pPr>
          </a:lstStyle>
          <a:p>
            <a:r>
              <a:rPr lang="en-US" dirty="0"/>
              <a:t>Click to edit Master title style (white or black text)</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5473802"/>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 (white or black text)</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9169401" y="452968"/>
            <a:ext cx="2544232" cy="723304"/>
          </a:xfrm>
          <a:prstGeom prst="rect">
            <a:avLst/>
          </a:prstGeom>
        </p:spPr>
        <p:txBody>
          <a:bodyPr lIns="0" tIns="0" rIns="0" bIns="0"/>
          <a:lstStyle>
            <a:lvl1pPr marL="49212" indent="0" algn="r" defTabSz="359991">
              <a:lnSpc>
                <a:spcPct val="100000"/>
              </a:lnSpc>
              <a:buNone/>
              <a:tabLst/>
              <a:defRPr sz="1800" b="0" i="0">
                <a:solidFill>
                  <a:schemeClr val="tx1"/>
                </a:solidFill>
                <a:latin typeface="+mn-lt"/>
                <a:ea typeface="Roboto Medium" panose="02000000000000000000" pitchFamily="2" charset="0"/>
              </a:defRPr>
            </a:lvl1pPr>
            <a:lvl2pPr marL="185733"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2pPr>
            <a:lvl3pPr marL="36035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3pPr>
            <a:lvl4pPr marL="536561"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4pPr>
            <a:lvl5pPr marL="71118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5pPr>
          </a:lstStyle>
          <a:p>
            <a:pPr lvl="0"/>
            <a:r>
              <a:rPr lang="en-US" dirty="0"/>
              <a:t>Date / publication (white/black)</a:t>
            </a:r>
          </a:p>
        </p:txBody>
      </p:sp>
    </p:spTree>
    <p:extLst>
      <p:ext uri="{BB962C8B-B14F-4D97-AF65-F5344CB8AC3E}">
        <p14:creationId xmlns:p14="http://schemas.microsoft.com/office/powerpoint/2010/main" val="1856716645"/>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41EC-9EF9-4EF9-B034-1396A6223B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F2880-AD8D-4C30-8599-72D9BF73C2B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9CBB04-A88A-4EA1-ABE5-57CBBFC9336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F9A17FA-DFD2-466A-AF3A-F193D8F98247}"/>
              </a:ext>
            </a:extLst>
          </p:cNvPr>
          <p:cNvSpPr>
            <a:spLocks noGrp="1"/>
          </p:cNvSpPr>
          <p:nvPr>
            <p:ph type="ftr" sz="quarter" idx="11"/>
          </p:nvPr>
        </p:nvSpPr>
        <p:spPr/>
        <p:txBody>
          <a:bodyPr/>
          <a:lstStyle/>
          <a:p>
            <a:r>
              <a:rPr lang="en-GB"/>
              <a:t>Insert footer</a:t>
            </a:r>
          </a:p>
        </p:txBody>
      </p:sp>
      <p:sp>
        <p:nvSpPr>
          <p:cNvPr id="6" name="Slide Number Placeholder 5">
            <a:extLst>
              <a:ext uri="{FF2B5EF4-FFF2-40B4-BE49-F238E27FC236}">
                <a16:creationId xmlns:a16="http://schemas.microsoft.com/office/drawing/2014/main" id="{09A2EA0C-FFB9-4688-B18D-96A606DC80A8}"/>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405861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F2880-AD8D-4C30-8599-72D9BF73C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96012B0C-9B10-2C37-06A9-EA1E9D87A062}"/>
              </a:ext>
            </a:extLst>
          </p:cNvPr>
          <p:cNvSpPr/>
          <p:nvPr userDrawn="1"/>
        </p:nvSpPr>
        <p:spPr>
          <a:xfrm>
            <a:off x="188464" y="1113319"/>
            <a:ext cx="11815072" cy="133195"/>
          </a:xfrm>
          <a:prstGeom prst="rect">
            <a:avLst/>
          </a:prstGeom>
          <a:solidFill>
            <a:srgbClr val="59435B"/>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9" name="Rectangle 8">
            <a:extLst>
              <a:ext uri="{FF2B5EF4-FFF2-40B4-BE49-F238E27FC236}">
                <a16:creationId xmlns:a16="http://schemas.microsoft.com/office/drawing/2014/main" id="{13D37F17-C7FC-1088-AC99-CF54CCC6546F}"/>
              </a:ext>
            </a:extLst>
          </p:cNvPr>
          <p:cNvSpPr/>
          <p:nvPr userDrawn="1"/>
        </p:nvSpPr>
        <p:spPr>
          <a:xfrm>
            <a:off x="188464" y="1425901"/>
            <a:ext cx="11815072" cy="524303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8" name="Content Placeholder 2">
            <a:extLst>
              <a:ext uri="{FF2B5EF4-FFF2-40B4-BE49-F238E27FC236}">
                <a16:creationId xmlns:a16="http://schemas.microsoft.com/office/drawing/2014/main" id="{AA9598F5-ED01-B770-854D-70C3A06C757A}"/>
              </a:ext>
            </a:extLst>
          </p:cNvPr>
          <p:cNvSpPr>
            <a:spLocks noGrp="1"/>
          </p:cNvSpPr>
          <p:nvPr>
            <p:ph sz="half" idx="13" hasCustomPrompt="1"/>
          </p:nvPr>
        </p:nvSpPr>
        <p:spPr>
          <a:xfrm>
            <a:off x="377561" y="1554486"/>
            <a:ext cx="9081232" cy="4801864"/>
          </a:xfrm>
        </p:spPr>
        <p:txBody>
          <a:bodyPr/>
          <a:lstStyle>
            <a:lvl1pPr>
              <a:spcAft>
                <a:spcPts val="1800"/>
              </a:spcAft>
              <a:defRPr sz="2200" b="1"/>
            </a:lvl1pPr>
            <a:lvl2pPr>
              <a:defRPr sz="1800" b="1"/>
            </a:lvl2pPr>
            <a:lvl3pPr marL="360000" indent="-360000">
              <a:lnSpc>
                <a:spcPct val="100000"/>
              </a:lnSpc>
              <a:defRPr sz="1800"/>
            </a:lvl3pPr>
            <a:lvl4pPr>
              <a:defRPr sz="1600"/>
            </a:lvl4pPr>
          </a:lstStyle>
          <a:p>
            <a:pPr lvl="0"/>
            <a:r>
              <a:rPr lang="en-US"/>
              <a:t>H1 size 22pt bold</a:t>
            </a:r>
          </a:p>
          <a:p>
            <a:pPr lvl="2"/>
            <a:r>
              <a:rPr lang="en-US"/>
              <a:t>Main text 1 size 18pt</a:t>
            </a:r>
          </a:p>
        </p:txBody>
      </p:sp>
      <p:sp>
        <p:nvSpPr>
          <p:cNvPr id="10" name="Title 9">
            <a:extLst>
              <a:ext uri="{FF2B5EF4-FFF2-40B4-BE49-F238E27FC236}">
                <a16:creationId xmlns:a16="http://schemas.microsoft.com/office/drawing/2014/main" id="{096D5783-9C41-7B5C-0E9A-2F04A8762F1B}"/>
              </a:ext>
            </a:extLst>
          </p:cNvPr>
          <p:cNvSpPr>
            <a:spLocks noGrp="1"/>
          </p:cNvSpPr>
          <p:nvPr>
            <p:ph type="title"/>
          </p:nvPr>
        </p:nvSpPr>
        <p:spPr>
          <a:xfrm>
            <a:off x="188464" y="93353"/>
            <a:ext cx="8871716" cy="1148551"/>
          </a:xfrm>
        </p:spPr>
        <p:txBody>
          <a:bodyPr/>
          <a:lstStyle/>
          <a:p>
            <a:r>
              <a:rPr lang="en-GB"/>
              <a:t>Click to edit Master title style</a:t>
            </a:r>
            <a:endParaRPr lang="en-DK"/>
          </a:p>
        </p:txBody>
      </p:sp>
    </p:spTree>
    <p:extLst>
      <p:ext uri="{BB962C8B-B14F-4D97-AF65-F5344CB8AC3E}">
        <p14:creationId xmlns:p14="http://schemas.microsoft.com/office/powerpoint/2010/main" val="120464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D37F17-C7FC-1088-AC99-CF54CCC6546F}"/>
              </a:ext>
            </a:extLst>
          </p:cNvPr>
          <p:cNvSpPr/>
          <p:nvPr userDrawn="1"/>
        </p:nvSpPr>
        <p:spPr>
          <a:xfrm>
            <a:off x="188464" y="1372579"/>
            <a:ext cx="6051600" cy="5295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Rectangle 9">
            <a:extLst>
              <a:ext uri="{FF2B5EF4-FFF2-40B4-BE49-F238E27FC236}">
                <a16:creationId xmlns:a16="http://schemas.microsoft.com/office/drawing/2014/main" id="{4093802C-82FA-0D0B-1B49-80380B2A9DEB}"/>
              </a:ext>
            </a:extLst>
          </p:cNvPr>
          <p:cNvSpPr/>
          <p:nvPr userDrawn="1"/>
        </p:nvSpPr>
        <p:spPr>
          <a:xfrm>
            <a:off x="6478116" y="1372577"/>
            <a:ext cx="2966400" cy="529635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Rectangle 10">
            <a:extLst>
              <a:ext uri="{FF2B5EF4-FFF2-40B4-BE49-F238E27FC236}">
                <a16:creationId xmlns:a16="http://schemas.microsoft.com/office/drawing/2014/main" id="{E06B7320-E77A-AEAF-15CC-631DCFBEFEBE}"/>
              </a:ext>
            </a:extLst>
          </p:cNvPr>
          <p:cNvSpPr/>
          <p:nvPr userDrawn="1"/>
        </p:nvSpPr>
        <p:spPr>
          <a:xfrm>
            <a:off x="9680264" y="1372577"/>
            <a:ext cx="2304000" cy="5295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6" name="Rectangle 5">
            <a:extLst>
              <a:ext uri="{FF2B5EF4-FFF2-40B4-BE49-F238E27FC236}">
                <a16:creationId xmlns:a16="http://schemas.microsoft.com/office/drawing/2014/main" id="{2635115B-2D4A-1685-CA36-7D56F329C268}"/>
              </a:ext>
            </a:extLst>
          </p:cNvPr>
          <p:cNvSpPr/>
          <p:nvPr userDrawn="1"/>
        </p:nvSpPr>
        <p:spPr>
          <a:xfrm>
            <a:off x="188464" y="1113319"/>
            <a:ext cx="11815072" cy="133195"/>
          </a:xfrm>
          <a:prstGeom prst="rect">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itle 9">
            <a:extLst>
              <a:ext uri="{FF2B5EF4-FFF2-40B4-BE49-F238E27FC236}">
                <a16:creationId xmlns:a16="http://schemas.microsoft.com/office/drawing/2014/main" id="{F9AA524E-5288-3E67-0B8E-461F28B813BC}"/>
              </a:ext>
            </a:extLst>
          </p:cNvPr>
          <p:cNvSpPr>
            <a:spLocks noGrp="1"/>
          </p:cNvSpPr>
          <p:nvPr>
            <p:ph type="title"/>
          </p:nvPr>
        </p:nvSpPr>
        <p:spPr>
          <a:xfrm>
            <a:off x="188464" y="93353"/>
            <a:ext cx="8871716" cy="1148551"/>
          </a:xfrm>
        </p:spPr>
        <p:txBody>
          <a:bodyPr/>
          <a:lstStyle/>
          <a:p>
            <a:r>
              <a:rPr lang="en-GB"/>
              <a:t>Click to edit Master title style</a:t>
            </a:r>
            <a:endParaRPr lang="en-DK"/>
          </a:p>
        </p:txBody>
      </p:sp>
      <p:pic>
        <p:nvPicPr>
          <p:cNvPr id="2" name="Graphic 1">
            <a:hlinkClick r:id="" action="ppaction://hlinkshowjump?jump=firstslide" highlightClick="1"/>
            <a:extLst>
              <a:ext uri="{FF2B5EF4-FFF2-40B4-BE49-F238E27FC236}">
                <a16:creationId xmlns:a16="http://schemas.microsoft.com/office/drawing/2014/main" id="{62E969B8-4DF2-04AE-1F37-EAEC94EC5A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3633" y="188913"/>
            <a:ext cx="504000" cy="504000"/>
          </a:xfrm>
          <a:prstGeom prst="rect">
            <a:avLst/>
          </a:prstGeom>
        </p:spPr>
      </p:pic>
      <p:pic>
        <p:nvPicPr>
          <p:cNvPr id="3" name="Graphic 2">
            <a:hlinkClick r:id="rId4" action="ppaction://hlinksldjump" highlightClick="1"/>
            <a:extLst>
              <a:ext uri="{FF2B5EF4-FFF2-40B4-BE49-F238E27FC236}">
                <a16:creationId xmlns:a16="http://schemas.microsoft.com/office/drawing/2014/main" id="{E560481F-1EC4-F6C8-02B3-6A6FF55A006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727259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41EC-9EF9-4EF9-B034-1396A6223B0E}"/>
              </a:ext>
            </a:extLst>
          </p:cNvPr>
          <p:cNvSpPr>
            <a:spLocks noGrp="1"/>
          </p:cNvSpPr>
          <p:nvPr>
            <p:ph type="title"/>
          </p:nvPr>
        </p:nvSpPr>
        <p:spPr>
          <a:xfrm>
            <a:off x="188465" y="119920"/>
            <a:ext cx="6243578" cy="1023065"/>
          </a:xfrm>
          <a:prstGeom prst="rect">
            <a:avLst/>
          </a:prstGeom>
        </p:spPr>
        <p:txBody>
          <a:bodyPr/>
          <a:lstStyle>
            <a:lvl1pPr>
              <a:defRPr sz="3600" b="1">
                <a:solidFill>
                  <a:schemeClr val="tx1"/>
                </a:solidFill>
              </a:defRPr>
            </a:lvl1pPr>
          </a:lstStyle>
          <a:p>
            <a:r>
              <a:rPr lang="en-US" dirty="0"/>
              <a:t>Click to edit Master title style</a:t>
            </a:r>
            <a:endParaRPr lang="en-GB" dirty="0"/>
          </a:p>
        </p:txBody>
      </p:sp>
      <p:sp>
        <p:nvSpPr>
          <p:cNvPr id="7" name="Rectangle 6">
            <a:extLst>
              <a:ext uri="{FF2B5EF4-FFF2-40B4-BE49-F238E27FC236}">
                <a16:creationId xmlns:a16="http://schemas.microsoft.com/office/drawing/2014/main" id="{96012B0C-9B10-2C37-06A9-EA1E9D87A062}"/>
              </a:ext>
            </a:extLst>
          </p:cNvPr>
          <p:cNvSpPr/>
          <p:nvPr userDrawn="1"/>
        </p:nvSpPr>
        <p:spPr>
          <a:xfrm>
            <a:off x="188464" y="1248183"/>
            <a:ext cx="11815072" cy="72000"/>
          </a:xfrm>
          <a:prstGeom prst="rect">
            <a:avLst/>
          </a:prstGeom>
          <a:solidFill>
            <a:schemeClr val="accent6"/>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0" name="Rectangle 9">
            <a:extLst>
              <a:ext uri="{FF2B5EF4-FFF2-40B4-BE49-F238E27FC236}">
                <a16:creationId xmlns:a16="http://schemas.microsoft.com/office/drawing/2014/main" id="{761B5BD3-FB26-748D-DCE9-DFCA93F45456}"/>
              </a:ext>
            </a:extLst>
          </p:cNvPr>
          <p:cNvSpPr/>
          <p:nvPr userDrawn="1"/>
        </p:nvSpPr>
        <p:spPr>
          <a:xfrm>
            <a:off x="188464" y="1407377"/>
            <a:ext cx="6243578" cy="52608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1" name="Content Placeholder 2">
            <a:extLst>
              <a:ext uri="{FF2B5EF4-FFF2-40B4-BE49-F238E27FC236}">
                <a16:creationId xmlns:a16="http://schemas.microsoft.com/office/drawing/2014/main" id="{7835280B-C8B7-DA34-B5A4-3692D6513D0F}"/>
              </a:ext>
            </a:extLst>
          </p:cNvPr>
          <p:cNvSpPr>
            <a:spLocks noGrp="1"/>
          </p:cNvSpPr>
          <p:nvPr>
            <p:ph sz="half" idx="13" hasCustomPrompt="1"/>
          </p:nvPr>
        </p:nvSpPr>
        <p:spPr>
          <a:xfrm>
            <a:off x="377560" y="1602192"/>
            <a:ext cx="5583227" cy="4801864"/>
          </a:xfrm>
          <a:prstGeom prst="rect">
            <a:avLst/>
          </a:prstGeom>
        </p:spPr>
        <p:txBody>
          <a:bodyPr/>
          <a:lstStyle>
            <a:lvl1pPr marL="0" indent="0">
              <a:spcAft>
                <a:spcPts val="1200"/>
              </a:spcAft>
              <a:buNone/>
              <a:defRPr sz="2200" b="1"/>
            </a:lvl1pPr>
            <a:lvl2pPr>
              <a:defRPr sz="1800" b="1"/>
            </a:lvl2pPr>
            <a:lvl3pPr>
              <a:defRPr sz="1800"/>
            </a:lvl3pPr>
            <a:lvl4pPr>
              <a:defRPr sz="1600"/>
            </a:lvl4pPr>
          </a:lstStyle>
          <a:p>
            <a:pPr lvl="0"/>
            <a:r>
              <a:rPr lang="en-US" dirty="0"/>
              <a:t>Student activities</a:t>
            </a:r>
          </a:p>
          <a:p>
            <a:pPr lvl="2"/>
            <a:r>
              <a:rPr lang="en-US" dirty="0"/>
              <a:t>Main text 1 size 18pt</a:t>
            </a:r>
          </a:p>
        </p:txBody>
      </p:sp>
      <p:sp>
        <p:nvSpPr>
          <p:cNvPr id="12" name="Rectangle 11">
            <a:extLst>
              <a:ext uri="{FF2B5EF4-FFF2-40B4-BE49-F238E27FC236}">
                <a16:creationId xmlns:a16="http://schemas.microsoft.com/office/drawing/2014/main" id="{E3A279A1-9D00-50AA-4170-CE0C7D62DFC0}"/>
              </a:ext>
            </a:extLst>
          </p:cNvPr>
          <p:cNvSpPr/>
          <p:nvPr userDrawn="1"/>
        </p:nvSpPr>
        <p:spPr>
          <a:xfrm>
            <a:off x="6630857" y="1407381"/>
            <a:ext cx="2966400" cy="5261549"/>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Rectangle 12">
            <a:extLst>
              <a:ext uri="{FF2B5EF4-FFF2-40B4-BE49-F238E27FC236}">
                <a16:creationId xmlns:a16="http://schemas.microsoft.com/office/drawing/2014/main" id="{3A678A0A-6B0C-F920-E25A-10AEB2B92947}"/>
              </a:ext>
            </a:extLst>
          </p:cNvPr>
          <p:cNvSpPr/>
          <p:nvPr userDrawn="1"/>
        </p:nvSpPr>
        <p:spPr>
          <a:xfrm>
            <a:off x="9796072" y="1407375"/>
            <a:ext cx="2188192" cy="52608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Tree>
    <p:extLst>
      <p:ext uri="{BB962C8B-B14F-4D97-AF65-F5344CB8AC3E}">
        <p14:creationId xmlns:p14="http://schemas.microsoft.com/office/powerpoint/2010/main" val="321645444"/>
      </p:ext>
    </p:extLst>
  </p:cSld>
  <p:clrMapOvr>
    <a:masterClrMapping/>
  </p:clrMapOvr>
  <p:extLst>
    <p:ext uri="{DCECCB84-F9BA-43D5-87BE-67443E8EF086}">
      <p15:sldGuideLst xmlns:p15="http://schemas.microsoft.com/office/powerpoint/2012/main">
        <p15:guide id="1" orient="horz" pos="119" userDrawn="1">
          <p15:clr>
            <a:srgbClr val="FBAE40"/>
          </p15:clr>
        </p15:guide>
        <p15:guide id="2" pos="6788" userDrawn="1">
          <p15:clr>
            <a:srgbClr val="FBAE40"/>
          </p15:clr>
        </p15:guide>
        <p15:guide id="3" pos="6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2756435969"/>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7" y="240202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1572646374"/>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36761310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378346835"/>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GNOFF / BAC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478366" y="1379838"/>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478366" y="1867962"/>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478366" y="2353749"/>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p:nvCxnSpPr>
        <p:spPr bwMode="auto">
          <a:xfrm>
            <a:off x="487940" y="2999317"/>
            <a:ext cx="3936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487941" y="3290974"/>
            <a:ext cx="3718299" cy="340988"/>
          </a:xfrm>
          <a:prstGeom prst="rect">
            <a:avLst/>
          </a:prstGeom>
        </p:spPr>
        <p:txBody>
          <a:bodyPr lIns="0" tIns="0" rIns="0" bIns="0" anchor="t" anchorCtr="0"/>
          <a:lstStyle>
            <a:lvl1pPr marL="0" indent="0">
              <a:lnSpc>
                <a:spcPct val="100000"/>
              </a:lnSpc>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4 </a:t>
            </a:r>
            <a:r>
              <a:rPr lang="en-GB" dirty="0" err="1"/>
              <a:t>Portwall</a:t>
            </a:r>
            <a:r>
              <a:rPr lang="en-GB" dirty="0"/>
              <a:t> Lane, Bristol, BS1 6NB</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487941" y="4256063"/>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T 020 3697 5860</a:t>
            </a:r>
          </a:p>
        </p:txBody>
      </p:sp>
      <p:sp>
        <p:nvSpPr>
          <p:cNvPr id="23" name="TextBox 22">
            <a:extLst>
              <a:ext uri="{FF2B5EF4-FFF2-40B4-BE49-F238E27FC236}">
                <a16:creationId xmlns:a16="http://schemas.microsoft.com/office/drawing/2014/main" id="{8A582BB2-CAF7-4EC8-851F-180E70D5FB8B}"/>
              </a:ext>
            </a:extLst>
          </p:cNvPr>
          <p:cNvSpPr txBox="1"/>
          <p:nvPr/>
        </p:nvSpPr>
        <p:spPr>
          <a:xfrm>
            <a:off x="487940" y="4818928"/>
            <a:ext cx="4369189"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help@jisc.ac.uk</a:t>
            </a:r>
            <a:endParaRPr lang="en-GB" sz="2400" b="1" dirty="0">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p:nvSpPr>
        <p:spPr>
          <a:xfrm>
            <a:off x="487941" y="5309189"/>
            <a:ext cx="3332220"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2400" b="1" dirty="0">
              <a:solidFill>
                <a:srgbClr val="2A4898"/>
              </a:solidFill>
              <a:latin typeface="+mn-lt"/>
              <a:ea typeface="Roboto Medium" panose="02000000000000000000" pitchFamily="2" charset="0"/>
            </a:endParaRPr>
          </a:p>
        </p:txBody>
      </p:sp>
      <p:sp>
        <p:nvSpPr>
          <p:cNvPr id="2" name="Title 1">
            <a:extLst>
              <a:ext uri="{FF2B5EF4-FFF2-40B4-BE49-F238E27FC236}">
                <a16:creationId xmlns:a16="http://schemas.microsoft.com/office/drawing/2014/main" id="{BE11167C-674F-2D99-8BF5-ACDD6E2C948E}"/>
              </a:ext>
            </a:extLst>
          </p:cNvPr>
          <p:cNvSpPr>
            <a:spLocks noGrp="1"/>
          </p:cNvSpPr>
          <p:nvPr>
            <p:ph type="title"/>
          </p:nvPr>
        </p:nvSpPr>
        <p:spPr>
          <a:xfrm>
            <a:off x="1392382" y="452967"/>
            <a:ext cx="3337560" cy="455429"/>
          </a:xfrm>
          <a:prstGeom prst="rect">
            <a:avLst/>
          </a:prstGeom>
        </p:spPr>
        <p:txBody>
          <a:bodyPr lIns="0" tIns="0" rIns="0" bIns="0"/>
          <a:lstStyle>
            <a:lvl1pPr algn="l">
              <a:lnSpc>
                <a:spcPct val="100000"/>
              </a:lnSpc>
              <a:defRPr sz="2800" b="1" i="0">
                <a:latin typeface="+mn-lt"/>
                <a:ea typeface="Roboto Black" panose="02000000000000000000" pitchFamily="2" charset="0"/>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EB028E56-59B9-C4B6-A9E4-FB614F37787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735782" y="0"/>
            <a:ext cx="6456218" cy="6857999"/>
          </a:xfrm>
          <a:prstGeom prst="rect">
            <a:avLst/>
          </a:prstGeom>
        </p:spPr>
      </p:pic>
    </p:spTree>
    <p:extLst>
      <p:ext uri="{BB962C8B-B14F-4D97-AF65-F5344CB8AC3E}">
        <p14:creationId xmlns:p14="http://schemas.microsoft.com/office/powerpoint/2010/main" val="122618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1167189300"/>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7" y="240202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933320573"/>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328255108"/>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2016507093"/>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3019726575"/>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72675"/>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478367" y="240202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950565002"/>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478368" y="240202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3054450924"/>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510025709"/>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120487194"/>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1335"/>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478367" y="2402025"/>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99573107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IGNOFF / BAC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B83C6179-DD0A-490F-BDCC-39DCE0DD2EF1}"/>
              </a:ext>
            </a:extLst>
          </p:cNvPr>
          <p:cNvSpPr>
            <a:spLocks noGrp="1"/>
          </p:cNvSpPr>
          <p:nvPr>
            <p:ph type="body" idx="13"/>
          </p:nvPr>
        </p:nvSpPr>
        <p:spPr>
          <a:xfrm>
            <a:off x="478366" y="1379838"/>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7" name="Text Placeholder 2">
            <a:extLst>
              <a:ext uri="{FF2B5EF4-FFF2-40B4-BE49-F238E27FC236}">
                <a16:creationId xmlns:a16="http://schemas.microsoft.com/office/drawing/2014/main" id="{67789889-646E-4B2E-9D5C-573B0D05460D}"/>
              </a:ext>
            </a:extLst>
          </p:cNvPr>
          <p:cNvSpPr>
            <a:spLocks noGrp="1"/>
          </p:cNvSpPr>
          <p:nvPr>
            <p:ph type="body" idx="14"/>
          </p:nvPr>
        </p:nvSpPr>
        <p:spPr>
          <a:xfrm>
            <a:off x="478366" y="1867962"/>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8" name="Text Placeholder 2">
            <a:extLst>
              <a:ext uri="{FF2B5EF4-FFF2-40B4-BE49-F238E27FC236}">
                <a16:creationId xmlns:a16="http://schemas.microsoft.com/office/drawing/2014/main" id="{02652D3B-FC2F-4D4C-BC2F-484950BD270E}"/>
              </a:ext>
            </a:extLst>
          </p:cNvPr>
          <p:cNvSpPr>
            <a:spLocks noGrp="1"/>
          </p:cNvSpPr>
          <p:nvPr>
            <p:ph type="body" idx="15"/>
          </p:nvPr>
        </p:nvSpPr>
        <p:spPr>
          <a:xfrm>
            <a:off x="478366" y="2353749"/>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cxnSp>
        <p:nvCxnSpPr>
          <p:cNvPr id="19" name="Straight Connector 15">
            <a:extLst>
              <a:ext uri="{FF2B5EF4-FFF2-40B4-BE49-F238E27FC236}">
                <a16:creationId xmlns:a16="http://schemas.microsoft.com/office/drawing/2014/main" id="{87C38241-24AF-4CE0-980A-71A16D93C1C4}"/>
              </a:ext>
              <a:ext uri="{C183D7F6-B498-43B3-948B-1728B52AA6E4}">
                <adec:decorative xmlns:adec="http://schemas.microsoft.com/office/drawing/2017/decorative" val="1"/>
              </a:ext>
            </a:extLst>
          </p:cNvPr>
          <p:cNvCxnSpPr>
            <a:cxnSpLocks noChangeShapeType="1"/>
          </p:cNvCxnSpPr>
          <p:nvPr/>
        </p:nvCxnSpPr>
        <p:spPr bwMode="auto">
          <a:xfrm>
            <a:off x="487940" y="2999317"/>
            <a:ext cx="3936000" cy="0"/>
          </a:xfrm>
          <a:prstGeom prst="line">
            <a:avLst/>
          </a:prstGeom>
          <a:noFill/>
          <a:ln w="6350">
            <a:solidFill>
              <a:srgbClr val="2C3841"/>
            </a:solidFill>
            <a:round/>
            <a:headEnd/>
            <a:tailEnd/>
          </a:ln>
          <a:extLst>
            <a:ext uri="{909E8E84-426E-40DD-AFC4-6F175D3DCCD1}">
              <a14:hiddenFill xmlns:a14="http://schemas.microsoft.com/office/drawing/2010/main">
                <a:noFill/>
              </a14:hiddenFill>
            </a:ext>
          </a:extLst>
        </p:spPr>
      </p:cxnSp>
      <p:sp>
        <p:nvSpPr>
          <p:cNvPr id="20" name="Text Placeholder 2">
            <a:extLst>
              <a:ext uri="{FF2B5EF4-FFF2-40B4-BE49-F238E27FC236}">
                <a16:creationId xmlns:a16="http://schemas.microsoft.com/office/drawing/2014/main" id="{71A88A6C-BDD3-4D52-BD09-C40E6D3C83A6}"/>
              </a:ext>
            </a:extLst>
          </p:cNvPr>
          <p:cNvSpPr>
            <a:spLocks noGrp="1"/>
          </p:cNvSpPr>
          <p:nvPr>
            <p:ph type="body" idx="16" hasCustomPrompt="1"/>
          </p:nvPr>
        </p:nvSpPr>
        <p:spPr>
          <a:xfrm>
            <a:off x="487941" y="3290974"/>
            <a:ext cx="3718299" cy="340988"/>
          </a:xfrm>
          <a:prstGeom prst="rect">
            <a:avLst/>
          </a:prstGeom>
        </p:spPr>
        <p:txBody>
          <a:bodyPr lIns="0" tIns="0" rIns="0" bIns="0" anchor="t" anchorCtr="0"/>
          <a:lstStyle>
            <a:lvl1pPr marL="0" indent="0">
              <a:lnSpc>
                <a:spcPct val="100000"/>
              </a:lnSpc>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4 </a:t>
            </a:r>
            <a:r>
              <a:rPr lang="en-GB" dirty="0" err="1"/>
              <a:t>Portwall</a:t>
            </a:r>
            <a:r>
              <a:rPr lang="en-GB" dirty="0"/>
              <a:t> Lane, Bristol, BS1 6NB</a:t>
            </a:r>
          </a:p>
        </p:txBody>
      </p:sp>
      <p:sp>
        <p:nvSpPr>
          <p:cNvPr id="21" name="Text Placeholder 2">
            <a:extLst>
              <a:ext uri="{FF2B5EF4-FFF2-40B4-BE49-F238E27FC236}">
                <a16:creationId xmlns:a16="http://schemas.microsoft.com/office/drawing/2014/main" id="{E1AA825B-E050-4FEA-9752-6FAEE5EBA666}"/>
              </a:ext>
            </a:extLst>
          </p:cNvPr>
          <p:cNvSpPr>
            <a:spLocks noGrp="1"/>
          </p:cNvSpPr>
          <p:nvPr>
            <p:ph type="body" idx="17" hasCustomPrompt="1"/>
          </p:nvPr>
        </p:nvSpPr>
        <p:spPr>
          <a:xfrm>
            <a:off x="487941" y="4256063"/>
            <a:ext cx="4129585"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T 020 3697 5860</a:t>
            </a:r>
          </a:p>
        </p:txBody>
      </p:sp>
      <p:sp>
        <p:nvSpPr>
          <p:cNvPr id="23" name="TextBox 22">
            <a:extLst>
              <a:ext uri="{FF2B5EF4-FFF2-40B4-BE49-F238E27FC236}">
                <a16:creationId xmlns:a16="http://schemas.microsoft.com/office/drawing/2014/main" id="{8A582BB2-CAF7-4EC8-851F-180E70D5FB8B}"/>
              </a:ext>
            </a:extLst>
          </p:cNvPr>
          <p:cNvSpPr txBox="1"/>
          <p:nvPr/>
        </p:nvSpPr>
        <p:spPr>
          <a:xfrm>
            <a:off x="487940" y="4818928"/>
            <a:ext cx="4369189"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2">
                  <a:extLst>
                    <a:ext uri="{A12FA001-AC4F-418D-AE19-62706E023703}">
                      <ahyp:hlinkClr xmlns:ahyp="http://schemas.microsoft.com/office/drawing/2018/hyperlinkcolor" val="tx"/>
                    </a:ext>
                  </a:extLst>
                </a:hlinkClick>
              </a:rPr>
              <a:t>help@jisc.ac.uk</a:t>
            </a:r>
            <a:endParaRPr lang="en-GB" sz="2400" b="1" dirty="0">
              <a:solidFill>
                <a:srgbClr val="2A4898"/>
              </a:solidFill>
              <a:latin typeface="+mn-lt"/>
              <a:ea typeface="Roboto Medium" panose="02000000000000000000" pitchFamily="2" charset="0"/>
            </a:endParaRPr>
          </a:p>
        </p:txBody>
      </p:sp>
      <p:sp>
        <p:nvSpPr>
          <p:cNvPr id="24" name="TextBox 23">
            <a:extLst>
              <a:ext uri="{FF2B5EF4-FFF2-40B4-BE49-F238E27FC236}">
                <a16:creationId xmlns:a16="http://schemas.microsoft.com/office/drawing/2014/main" id="{2DDF8DAE-180A-4A80-948F-DF49A8732151}"/>
              </a:ext>
            </a:extLst>
          </p:cNvPr>
          <p:cNvSpPr txBox="1"/>
          <p:nvPr/>
        </p:nvSpPr>
        <p:spPr>
          <a:xfrm>
            <a:off x="487941" y="5309189"/>
            <a:ext cx="3332220" cy="369332"/>
          </a:xfrm>
          <a:prstGeom prst="rect">
            <a:avLst/>
          </a:prstGeom>
          <a:noFill/>
        </p:spPr>
        <p:txBody>
          <a:bodyPr wrap="square" lIns="0" tIns="0" rIns="0" bIns="0" rtlCol="0">
            <a:spAutoFit/>
          </a:bodyPr>
          <a:lstStyle/>
          <a:p>
            <a:r>
              <a:rPr lang="en-GB" sz="2400" b="1" dirty="0">
                <a:solidFill>
                  <a:srgbClr val="2A4898"/>
                </a:solidFill>
                <a:latin typeface="+mn-lt"/>
                <a:ea typeface="Roboto Medium" panose="02000000000000000000" pitchFamily="2" charset="0"/>
                <a:hlinkClick r:id="rId3" action="ppaction://hlinkfile">
                  <a:extLst>
                    <a:ext uri="{A12FA001-AC4F-418D-AE19-62706E023703}">
                      <ahyp:hlinkClr xmlns:ahyp="http://schemas.microsoft.com/office/drawing/2018/hyperlinkcolor" val="tx"/>
                    </a:ext>
                  </a:extLst>
                </a:hlinkClick>
              </a:rPr>
              <a:t>jisc.ac.uk</a:t>
            </a:r>
            <a:endParaRPr lang="en-GB" sz="2400" b="1" dirty="0">
              <a:solidFill>
                <a:srgbClr val="2A4898"/>
              </a:solidFill>
              <a:latin typeface="+mn-lt"/>
              <a:ea typeface="Roboto Medium" panose="02000000000000000000" pitchFamily="2" charset="0"/>
            </a:endParaRPr>
          </a:p>
        </p:txBody>
      </p:sp>
      <p:sp>
        <p:nvSpPr>
          <p:cNvPr id="2" name="Title 1">
            <a:extLst>
              <a:ext uri="{FF2B5EF4-FFF2-40B4-BE49-F238E27FC236}">
                <a16:creationId xmlns:a16="http://schemas.microsoft.com/office/drawing/2014/main" id="{BE11167C-674F-2D99-8BF5-ACDD6E2C948E}"/>
              </a:ext>
            </a:extLst>
          </p:cNvPr>
          <p:cNvSpPr>
            <a:spLocks noGrp="1"/>
          </p:cNvSpPr>
          <p:nvPr>
            <p:ph type="title"/>
          </p:nvPr>
        </p:nvSpPr>
        <p:spPr>
          <a:xfrm>
            <a:off x="1392382" y="452967"/>
            <a:ext cx="3337560" cy="455429"/>
          </a:xfrm>
          <a:prstGeom prst="rect">
            <a:avLst/>
          </a:prstGeom>
        </p:spPr>
        <p:txBody>
          <a:bodyPr lIns="0" tIns="0" rIns="0" bIns="0"/>
          <a:lstStyle>
            <a:lvl1pPr algn="l">
              <a:lnSpc>
                <a:spcPct val="100000"/>
              </a:lnSpc>
              <a:defRPr sz="2800" b="1" i="0">
                <a:latin typeface="+mn-lt"/>
                <a:ea typeface="Roboto Black" panose="02000000000000000000" pitchFamily="2" charset="0"/>
              </a:defRPr>
            </a:lvl1pPr>
          </a:lstStyle>
          <a:p>
            <a:r>
              <a:rPr lang="en-GB"/>
              <a:t>Click to edit Master title style</a:t>
            </a:r>
            <a:endParaRPr lang="en-GB" dirty="0"/>
          </a:p>
        </p:txBody>
      </p:sp>
      <p:pic>
        <p:nvPicPr>
          <p:cNvPr id="7" name="Picture 6">
            <a:extLst>
              <a:ext uri="{FF2B5EF4-FFF2-40B4-BE49-F238E27FC236}">
                <a16:creationId xmlns:a16="http://schemas.microsoft.com/office/drawing/2014/main" id="{DD1FEFD8-F6A1-18C9-B532-7BF5CBDA3EE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a:ext>
            </a:extLst>
          </a:blip>
          <a:srcRect t="-180"/>
          <a:stretch/>
        </p:blipFill>
        <p:spPr>
          <a:xfrm>
            <a:off x="5735638" y="-24848"/>
            <a:ext cx="6456362" cy="6882847"/>
          </a:xfrm>
          <a:prstGeom prst="rect">
            <a:avLst/>
          </a:prstGeom>
        </p:spPr>
      </p:pic>
    </p:spTree>
    <p:extLst>
      <p:ext uri="{BB962C8B-B14F-4D97-AF65-F5344CB8AC3E}">
        <p14:creationId xmlns:p14="http://schemas.microsoft.com/office/powerpoint/2010/main" val="2843700697"/>
      </p:ext>
    </p:extLst>
  </p:cSld>
  <p:clrMapOvr>
    <a:masterClrMapping/>
  </p:clrMapOvr>
  <p:extLst>
    <p:ext uri="{DCECCB84-F9BA-43D5-87BE-67443E8EF086}">
      <p15:sldGuideLst xmlns:p15="http://schemas.microsoft.com/office/powerpoint/2012/main">
        <p15:guide id="1" pos="361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72675"/>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478368" y="2402025"/>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249064349"/>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615219273"/>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3392046104"/>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3995"/>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478367" y="2403720"/>
            <a:ext cx="8691035"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59991">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166386123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1335"/>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3995"/>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478368" y="2403720"/>
            <a:ext cx="5279997" cy="4018477"/>
          </a:xfrm>
          <a:prstGeom prst="rect">
            <a:avLst/>
          </a:prstGeom>
        </p:spPr>
        <p:txBody>
          <a:bodyPr lIns="0" tIns="0" rIns="0" bIns="0"/>
          <a:lstStyle>
            <a:lvl1pPr marL="176213" indent="-176213" defTabSz="359991">
              <a:lnSpc>
                <a:spcPct val="100000"/>
              </a:lnSpc>
              <a:tabLst/>
              <a:defRPr sz="1800" b="0" i="0">
                <a:solidFill>
                  <a:schemeClr val="bg1"/>
                </a:solidFill>
                <a:latin typeface="+mn-lt"/>
                <a:ea typeface="Roboto Light" panose="02000000000000000000" pitchFamily="2" charset="0"/>
              </a:defRPr>
            </a:lvl1pPr>
            <a:lvl2pPr marL="360363" indent="-184150" defTabSz="359991">
              <a:lnSpc>
                <a:spcPct val="100000"/>
              </a:lnSpc>
              <a:tabLst/>
              <a:defRPr sz="1800" b="0" i="0">
                <a:solidFill>
                  <a:schemeClr val="bg1"/>
                </a:solidFill>
                <a:latin typeface="+mn-lt"/>
                <a:ea typeface="Roboto Light" panose="02000000000000000000" pitchFamily="2" charset="0"/>
              </a:defRPr>
            </a:lvl2pPr>
            <a:lvl3pPr marL="538163" indent="-177800" defTabSz="360363">
              <a:lnSpc>
                <a:spcPct val="100000"/>
              </a:lnSpc>
              <a:tabLst/>
              <a:defRPr sz="1800" b="0" i="0">
                <a:solidFill>
                  <a:schemeClr val="bg1"/>
                </a:solidFill>
                <a:latin typeface="+mn-lt"/>
                <a:ea typeface="Roboto Light" panose="02000000000000000000" pitchFamily="2" charset="0"/>
              </a:defRPr>
            </a:lvl3pPr>
            <a:lvl4pPr marL="714375" indent="-176213" defTabSz="359991">
              <a:lnSpc>
                <a:spcPct val="100000"/>
              </a:lnSpc>
              <a:tabLst/>
              <a:defRPr sz="1800" b="0" i="0">
                <a:solidFill>
                  <a:schemeClr val="bg1"/>
                </a:solidFill>
                <a:latin typeface="+mn-lt"/>
                <a:ea typeface="Roboto Light" panose="02000000000000000000" pitchFamily="2" charset="0"/>
              </a:defRPr>
            </a:lvl4pPr>
            <a:lvl5pPr marL="898525" indent="-184150" defTabSz="359991">
              <a:lnSpc>
                <a:spcPct val="100000"/>
              </a:lnSpc>
              <a:tabLst/>
              <a:defRPr sz="1800" b="0" i="0">
                <a:solidFill>
                  <a:schemeClr val="bg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298103698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484504622"/>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4133037364"/>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478367" y="2402025"/>
            <a:ext cx="8691035"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2686840137"/>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7472"/>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478368" y="2402025"/>
            <a:ext cx="5279997"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833601217"/>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841779120"/>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2E0-FD02-4347-BD5B-462241F66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5F6411-CFE6-4304-9A72-37F7C7A226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1BF21E-996A-4044-9362-977229DF92D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1856CCA-C34B-4955-9E20-84231BAD216E}"/>
              </a:ext>
            </a:extLst>
          </p:cNvPr>
          <p:cNvSpPr>
            <a:spLocks noGrp="1"/>
          </p:cNvSpPr>
          <p:nvPr>
            <p:ph type="ftr" sz="quarter" idx="11"/>
          </p:nvPr>
        </p:nvSpPr>
        <p:spPr/>
        <p:txBody>
          <a:bodyPr/>
          <a:lstStyle/>
          <a:p>
            <a:r>
              <a:rPr lang="en-GB"/>
              <a:t>Insert footer</a:t>
            </a:r>
          </a:p>
        </p:txBody>
      </p:sp>
      <p:sp>
        <p:nvSpPr>
          <p:cNvPr id="6" name="Slide Number Placeholder 5">
            <a:extLst>
              <a:ext uri="{FF2B5EF4-FFF2-40B4-BE49-F238E27FC236}">
                <a16:creationId xmlns:a16="http://schemas.microsoft.com/office/drawing/2014/main" id="{637B2E05-2495-418F-9E5D-0E7E873B98DF}"/>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18236992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3038495707"/>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478367" y="2402025"/>
            <a:ext cx="8691035"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1409817236"/>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7472"/>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478368" y="2402025"/>
            <a:ext cx="5279997"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560819119"/>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655137388"/>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2982371387"/>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478367" y="2402025"/>
            <a:ext cx="8691035"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782743742"/>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7472"/>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478368" y="2402025"/>
            <a:ext cx="5279997"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2065709192"/>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3634849288"/>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3012298213"/>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76363"/>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892300"/>
            <a:ext cx="8691036"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478367" y="2402025"/>
            <a:ext cx="8691035"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Tree>
    <p:extLst>
      <p:ext uri="{BB962C8B-B14F-4D97-AF65-F5344CB8AC3E}">
        <p14:creationId xmlns:p14="http://schemas.microsoft.com/office/powerpoint/2010/main" val="3353563834"/>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41EC-9EF9-4EF9-B034-1396A6223B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F2880-AD8D-4C30-8599-72D9BF73C2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CBB04-A88A-4EA1-ABE5-57CBBFC9336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F9A17FA-DFD2-466A-AF3A-F193D8F98247}"/>
              </a:ext>
            </a:extLst>
          </p:cNvPr>
          <p:cNvSpPr>
            <a:spLocks noGrp="1"/>
          </p:cNvSpPr>
          <p:nvPr>
            <p:ph type="ftr" sz="quarter" idx="11"/>
          </p:nvPr>
        </p:nvSpPr>
        <p:spPr/>
        <p:txBody>
          <a:bodyPr/>
          <a:lstStyle/>
          <a:p>
            <a:r>
              <a:rPr lang="en-GB"/>
              <a:t>Insert footer</a:t>
            </a:r>
          </a:p>
        </p:txBody>
      </p:sp>
      <p:sp>
        <p:nvSpPr>
          <p:cNvPr id="6" name="Slide Number Placeholder 5">
            <a:extLst>
              <a:ext uri="{FF2B5EF4-FFF2-40B4-BE49-F238E27FC236}">
                <a16:creationId xmlns:a16="http://schemas.microsoft.com/office/drawing/2014/main" id="{09A2EA0C-FFB9-4688-B18D-96A606DC80A8}"/>
              </a:ext>
            </a:extLst>
          </p:cNvPr>
          <p:cNvSpPr>
            <a:spLocks noGrp="1"/>
          </p:cNvSpPr>
          <p:nvPr>
            <p:ph type="sldNum" sz="quarter" idx="12"/>
          </p:nvPr>
        </p:nvSpPr>
        <p:spPr/>
        <p:txBody>
          <a:bodyPr/>
          <a:lstStyle/>
          <a:p>
            <a:fld id="{D095EA3E-8612-4919-80C4-A7F170A7AA07}" type="slidenum">
              <a:rPr lang="en-GB" smtClean="0"/>
              <a:t>‹#›</a:t>
            </a:fld>
            <a:endParaRPr lang="en-GB"/>
          </a:p>
        </p:txBody>
      </p:sp>
    </p:spTree>
    <p:extLst>
      <p:ext uri="{BB962C8B-B14F-4D97-AF65-F5344CB8AC3E}">
        <p14:creationId xmlns:p14="http://schemas.microsoft.com/office/powerpoint/2010/main" val="1121386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1387472"/>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892300"/>
            <a:ext cx="5279999" cy="340988"/>
          </a:xfrm>
          <a:prstGeom prst="rect">
            <a:avLst/>
          </a:prstGeom>
        </p:spPr>
        <p:txBody>
          <a:bodyPr lIns="0" tIns="0" rIns="0" bIns="0" anchor="t" anchorCtr="0"/>
          <a:lstStyle>
            <a:lvl1pPr marL="0" indent="0">
              <a:buNone/>
              <a:defRPr sz="2400" b="1"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478368" y="2402025"/>
            <a:ext cx="5279997" cy="4018477"/>
          </a:xfrm>
          <a:prstGeom prst="rect">
            <a:avLst/>
          </a:prstGeom>
        </p:spPr>
        <p:txBody>
          <a:bodyPr lIns="0" tIns="0" rIns="0" bIns="0"/>
          <a:lstStyle>
            <a:lvl1pPr marL="120648" indent="-120648" defTabSz="359991">
              <a:lnSpc>
                <a:spcPct val="100000"/>
              </a:lnSpc>
              <a:tabLst/>
              <a:defRPr sz="2400" b="0" i="0">
                <a:solidFill>
                  <a:schemeClr val="tx1"/>
                </a:solidFill>
                <a:latin typeface="+mn-lt"/>
                <a:ea typeface="Roboto Light" panose="02000000000000000000" pitchFamily="2" charset="0"/>
              </a:defRPr>
            </a:lvl1pPr>
            <a:lvl2pPr marL="241294" indent="-120648" defTabSz="359991">
              <a:lnSpc>
                <a:spcPct val="100000"/>
              </a:lnSpc>
              <a:tabLst/>
              <a:defRPr sz="2400" b="0" i="0">
                <a:solidFill>
                  <a:schemeClr val="tx1"/>
                </a:solidFill>
                <a:latin typeface="+mn-lt"/>
                <a:ea typeface="Roboto Light" panose="02000000000000000000" pitchFamily="2" charset="0"/>
              </a:defRPr>
            </a:lvl2pPr>
            <a:lvl3pPr marL="355591" indent="-114297" defTabSz="359991">
              <a:lnSpc>
                <a:spcPct val="100000"/>
              </a:lnSpc>
              <a:tabLst/>
              <a:defRPr sz="2400" b="0" i="0">
                <a:solidFill>
                  <a:schemeClr val="tx1"/>
                </a:solidFill>
                <a:latin typeface="+mn-lt"/>
                <a:ea typeface="Roboto Light" panose="02000000000000000000" pitchFamily="2" charset="0"/>
              </a:defRPr>
            </a:lvl3pPr>
            <a:lvl4pPr marL="476239" indent="-120648" defTabSz="359991">
              <a:lnSpc>
                <a:spcPct val="100000"/>
              </a:lnSpc>
              <a:tabLst/>
              <a:defRPr sz="2400" b="0" i="0">
                <a:solidFill>
                  <a:schemeClr val="tx1"/>
                </a:solidFill>
                <a:latin typeface="+mn-lt"/>
                <a:ea typeface="Roboto Light" panose="02000000000000000000" pitchFamily="2" charset="0"/>
              </a:defRPr>
            </a:lvl4pPr>
            <a:lvl5pPr marL="596885" indent="-120648" defTabSz="359991">
              <a:lnSpc>
                <a:spcPct val="100000"/>
              </a:lnSpc>
              <a:tabLst/>
              <a:defRPr sz="2400" b="0" i="0">
                <a:solidFill>
                  <a:schemeClr val="tx1"/>
                </a:solidFill>
                <a:latin typeface="+mn-lt"/>
                <a:ea typeface="Roboto Light"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solidFill>
                  <a:schemeClr val="tx1"/>
                </a:solidFill>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dirty="0"/>
          </a:p>
        </p:txBody>
      </p:sp>
    </p:spTree>
    <p:extLst>
      <p:ext uri="{BB962C8B-B14F-4D97-AF65-F5344CB8AC3E}">
        <p14:creationId xmlns:p14="http://schemas.microsoft.com/office/powerpoint/2010/main" val="1380358191"/>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Tree>
    <p:extLst>
      <p:ext uri="{BB962C8B-B14F-4D97-AF65-F5344CB8AC3E}">
        <p14:creationId xmlns:p14="http://schemas.microsoft.com/office/powerpoint/2010/main" val="4038900018"/>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tx1"/>
                </a:solidFill>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400" b="0" i="0">
                <a:solidFill>
                  <a:schemeClr val="tx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Tree>
    <p:extLst>
      <p:ext uri="{BB962C8B-B14F-4D97-AF65-F5344CB8AC3E}">
        <p14:creationId xmlns:p14="http://schemas.microsoft.com/office/powerpoint/2010/main" val="780832211"/>
      </p:ext>
    </p:extLst>
  </p:cSld>
  <p:clrMapOvr>
    <a:masterClrMapping/>
  </p:clrMapOvr>
  <p:extLst>
    <p:ext uri="{DCECCB84-F9BA-43D5-87BE-67443E8EF086}">
      <p15:sldGuideLst xmlns:p15="http://schemas.microsoft.com/office/powerpoint/2012/main">
        <p15:guide id="1" orient="horz" pos="1616">
          <p15:clr>
            <a:srgbClr val="FBAE40"/>
          </p15:clr>
        </p15:guide>
        <p15:guide id="2" pos="5776">
          <p15:clr>
            <a:srgbClr val="FBAE40"/>
          </p15:clr>
        </p15:guide>
        <p15:guide id="3" orient="horz" pos="252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1DE75C-9D45-4CFA-BB77-7A8A519AF237}"/>
              </a:ext>
            </a:extLst>
          </p:cNvPr>
          <p:cNvSpPr>
            <a:spLocks noGrp="1"/>
          </p:cNvSpPr>
          <p:nvPr>
            <p:ph type="pic" sz="quarter" idx="13" hasCustomPrompt="1"/>
          </p:nvPr>
        </p:nvSpPr>
        <p:spPr>
          <a:xfrm>
            <a:off x="0" y="0"/>
            <a:ext cx="12192000" cy="6858000"/>
          </a:xfrm>
          <a:prstGeom prst="rect">
            <a:avLst/>
          </a:prstGeom>
        </p:spPr>
        <p:txBody>
          <a:bodyPr/>
          <a:lstStyle>
            <a:lvl1pPr>
              <a:defRPr/>
            </a:lvl1pPr>
          </a:lstStyle>
          <a:p>
            <a:r>
              <a:rPr lang="en-GB" dirty="0"/>
              <a:t>Insert full bleed image</a:t>
            </a:r>
          </a:p>
        </p:txBody>
      </p:sp>
      <p:sp>
        <p:nvSpPr>
          <p:cNvPr id="5" name="Footer Placeholder 4">
            <a:extLst>
              <a:ext uri="{FF2B5EF4-FFF2-40B4-BE49-F238E27FC236}">
                <a16:creationId xmlns:a16="http://schemas.microsoft.com/office/drawing/2014/main" id="{FE058BCC-7A26-6A42-AA87-525F6042C6FB}"/>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975973A5-CA9C-1043-A3DA-4ED6E6C469A5}"/>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dirty="0"/>
          </a:p>
        </p:txBody>
      </p:sp>
      <p:sp>
        <p:nvSpPr>
          <p:cNvPr id="2" name="Title 1">
            <a:extLst>
              <a:ext uri="{FF2B5EF4-FFF2-40B4-BE49-F238E27FC236}">
                <a16:creationId xmlns:a16="http://schemas.microsoft.com/office/drawing/2014/main" id="{010BFAA9-1712-AAF6-FE63-4A45C36D7AD1}"/>
              </a:ext>
            </a:extLst>
          </p:cNvPr>
          <p:cNvSpPr>
            <a:spLocks noGrp="1"/>
          </p:cNvSpPr>
          <p:nvPr>
            <p:ph type="title"/>
          </p:nvPr>
        </p:nvSpPr>
        <p:spPr>
          <a:xfrm>
            <a:off x="478368" y="-1150750"/>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6381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GB"/>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p:nvPr>
        </p:nvSpPr>
        <p:spPr>
          <a:xfrm>
            <a:off x="478367" y="1906075"/>
            <a:ext cx="8691035" cy="4018477"/>
          </a:xfrm>
          <a:prstGeom prst="rect">
            <a:avLst/>
          </a:prstGeom>
        </p:spPr>
        <p:txBody>
          <a:bodyPr lIns="0" tIns="0" rIns="0" bIns="0"/>
          <a:lstStyle>
            <a:lvl1pPr marL="176213" indent="-176213" defTabSz="359991">
              <a:lnSpc>
                <a:spcPct val="100000"/>
              </a:lnSpc>
              <a:tabLst/>
              <a:defRPr sz="1800" b="0" i="0">
                <a:solidFill>
                  <a:schemeClr val="tx1"/>
                </a:solidFill>
                <a:latin typeface="+mn-lt"/>
                <a:ea typeface="Roboto Light" panose="02000000000000000000" pitchFamily="2" charset="0"/>
              </a:defRPr>
            </a:lvl1pPr>
            <a:lvl2pPr marL="360363" indent="-184150" defTabSz="359991">
              <a:lnSpc>
                <a:spcPct val="100000"/>
              </a:lnSpc>
              <a:tabLst/>
              <a:defRPr sz="1800" b="0" i="0">
                <a:solidFill>
                  <a:schemeClr val="tx1"/>
                </a:solidFill>
                <a:latin typeface="+mn-lt"/>
                <a:ea typeface="Roboto Light" panose="02000000000000000000" pitchFamily="2" charset="0"/>
              </a:defRPr>
            </a:lvl2pPr>
            <a:lvl3pPr marL="538163" indent="-177800" defTabSz="359991">
              <a:lnSpc>
                <a:spcPct val="100000"/>
              </a:lnSpc>
              <a:tabLst/>
              <a:defRPr sz="1800" b="0" i="0">
                <a:solidFill>
                  <a:schemeClr val="tx1"/>
                </a:solidFill>
                <a:latin typeface="+mn-lt"/>
                <a:ea typeface="Roboto Light" panose="02000000000000000000" pitchFamily="2" charset="0"/>
              </a:defRPr>
            </a:lvl3pPr>
            <a:lvl4pPr marL="714375" indent="-176213" defTabSz="359991">
              <a:lnSpc>
                <a:spcPct val="100000"/>
              </a:lnSpc>
              <a:tabLst/>
              <a:defRPr sz="1800" b="0" i="0">
                <a:solidFill>
                  <a:schemeClr val="tx1"/>
                </a:solidFill>
                <a:latin typeface="+mn-lt"/>
                <a:ea typeface="Roboto Light" panose="02000000000000000000" pitchFamily="2" charset="0"/>
              </a:defRPr>
            </a:lvl4pPr>
            <a:lvl5pPr marL="898525" indent="-184150" defTabSz="359991">
              <a:lnSpc>
                <a:spcPct val="100000"/>
              </a:lnSpc>
              <a:tabLst/>
              <a:defRPr sz="1800" b="0" i="0">
                <a:solidFill>
                  <a:schemeClr val="tx1"/>
                </a:solidFill>
                <a:latin typeface="+mn-lt"/>
                <a:ea typeface="Roboto Light" panose="020000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3017745122"/>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latin typeface="+mn-lt"/>
                <a:ea typeface="Roboto Black" panose="02000000000000000000" pitchFamily="2" charset="0"/>
              </a:defRPr>
            </a:lvl1pPr>
          </a:lstStyle>
          <a:p>
            <a:r>
              <a:rPr lang="en-GB" dirty="0"/>
              <a:t>Click to edit Master title style</a:t>
            </a: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400" b="1" i="0">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hasCustomPrompt="1"/>
          </p:nvPr>
        </p:nvSpPr>
        <p:spPr>
          <a:xfrm>
            <a:off x="478368" y="1906075"/>
            <a:ext cx="5279997" cy="4018477"/>
          </a:xfrm>
          <a:prstGeom prst="rect">
            <a:avLst/>
          </a:prstGeom>
        </p:spPr>
        <p:txBody>
          <a:bodyPr lIns="0" tIns="0" rIns="0" bIns="0"/>
          <a:lstStyle>
            <a:lvl1pPr marL="176213" indent="-176213" defTabSz="359991">
              <a:lnSpc>
                <a:spcPct val="100000"/>
              </a:lnSpc>
              <a:tabLst/>
              <a:defRPr sz="1800" b="0" i="0">
                <a:solidFill>
                  <a:schemeClr val="tx1"/>
                </a:solidFill>
                <a:latin typeface="+mn-lt"/>
                <a:ea typeface="Roboto Light" panose="02000000000000000000" pitchFamily="2" charset="0"/>
              </a:defRPr>
            </a:lvl1pPr>
            <a:lvl2pPr marL="360363" indent="-184150" defTabSz="359991">
              <a:lnSpc>
                <a:spcPct val="100000"/>
              </a:lnSpc>
              <a:tabLst/>
              <a:defRPr sz="1800" b="0" i="0">
                <a:solidFill>
                  <a:schemeClr val="tx1"/>
                </a:solidFill>
                <a:latin typeface="+mn-lt"/>
                <a:ea typeface="Roboto Light" panose="02000000000000000000" pitchFamily="2" charset="0"/>
              </a:defRPr>
            </a:lvl2pPr>
            <a:lvl3pPr marL="538163" indent="-177800" defTabSz="359991">
              <a:lnSpc>
                <a:spcPct val="100000"/>
              </a:lnSpc>
              <a:tabLst/>
              <a:defRPr sz="1800" b="0" i="0">
                <a:solidFill>
                  <a:schemeClr val="tx1"/>
                </a:solidFill>
                <a:latin typeface="+mn-lt"/>
                <a:ea typeface="Roboto Light" panose="02000000000000000000" pitchFamily="2" charset="0"/>
              </a:defRPr>
            </a:lvl3pPr>
            <a:lvl4pPr marL="714375" indent="-176213" defTabSz="359991">
              <a:lnSpc>
                <a:spcPct val="100000"/>
              </a:lnSpc>
              <a:tabLst/>
              <a:defRPr sz="1800" b="0" i="0">
                <a:solidFill>
                  <a:schemeClr val="tx1"/>
                </a:solidFill>
                <a:latin typeface="+mn-lt"/>
                <a:ea typeface="Roboto Light" panose="02000000000000000000" pitchFamily="2" charset="0"/>
              </a:defRPr>
            </a:lvl4pPr>
            <a:lvl5pPr marL="898525" indent="-184150" defTabSz="359991">
              <a:lnSpc>
                <a:spcPct val="100000"/>
              </a:lnSpc>
              <a:tabLst/>
              <a:defRPr sz="18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653792" cy="480000"/>
          </a:xfrm>
        </p:spPr>
        <p:txBody>
          <a:bodyPr/>
          <a:lstStyle>
            <a:lvl1pPr>
              <a:defRPr/>
            </a:lvl1pPr>
          </a:lstStyle>
          <a:p>
            <a:r>
              <a:rPr lang="en-GB" dirty="0"/>
              <a:t>Insert footer</a:t>
            </a:r>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1137990435"/>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jpg"/><Relationship Id="rId5" Type="http://schemas.openxmlformats.org/officeDocument/2006/relationships/theme" Target="../theme/theme10.xml"/><Relationship Id="rId4"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jpg"/><Relationship Id="rId5" Type="http://schemas.openxmlformats.org/officeDocument/2006/relationships/theme" Target="../theme/theme11.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jpg"/><Relationship Id="rId5" Type="http://schemas.openxmlformats.org/officeDocument/2006/relationships/theme" Target="../theme/theme8.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jpg"/><Relationship Id="rId5" Type="http://schemas.openxmlformats.org/officeDocument/2006/relationships/theme" Target="../theme/theme9.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AD7AA7-DF94-4AFF-A5FA-B3EEEEDACC3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78367" y="452967"/>
            <a:ext cx="720000" cy="720000"/>
          </a:xfrm>
          <a:prstGeom prst="rect">
            <a:avLst/>
          </a:prstGeom>
        </p:spPr>
      </p:pic>
    </p:spTree>
    <p:extLst>
      <p:ext uri="{BB962C8B-B14F-4D97-AF65-F5344CB8AC3E}">
        <p14:creationId xmlns:p14="http://schemas.microsoft.com/office/powerpoint/2010/main" val="19744019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285">
          <p15:clr>
            <a:srgbClr val="F26B43"/>
          </p15:clr>
        </p15:guide>
        <p15:guide id="4" orient="horz" pos="4035">
          <p15:clr>
            <a:srgbClr val="F26B43"/>
          </p15:clr>
        </p15:guide>
        <p15:guide id="5" orient="horz" pos="3732">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E62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3959120B-4327-EC00-B973-13267B76D28B}"/>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2A86898-B7D3-A65A-741E-E7137E521C04}"/>
              </a:ext>
            </a:extLst>
          </p:cNvPr>
          <p:cNvSpPr/>
          <p:nvPr userDrawn="1"/>
        </p:nvSpPr>
        <p:spPr>
          <a:xfrm>
            <a:off x="0" y="863140"/>
            <a:ext cx="12192000" cy="36000"/>
          </a:xfrm>
          <a:prstGeom prst="rect">
            <a:avLst/>
          </a:prstGeom>
          <a:solidFill>
            <a:srgbClr val="7F2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792955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p15:clr>
            <a:srgbClr val="F26B43"/>
          </p15:clr>
        </p15:guide>
        <p15:guide id="4" orient="horz" pos="4035">
          <p15:clr>
            <a:srgbClr val="F26B43"/>
          </p15:clr>
        </p15:guide>
        <p15:guide id="5" orient="horz" pos="3732">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3959120B-4327-EC00-B973-13267B76D28B}"/>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2A86898-B7D3-A65A-741E-E7137E521C04}"/>
              </a:ext>
            </a:extLst>
          </p:cNvPr>
          <p:cNvSpPr/>
          <p:nvPr userDrawn="1"/>
        </p:nvSpPr>
        <p:spPr>
          <a:xfrm>
            <a:off x="0" y="863140"/>
            <a:ext cx="12192000" cy="36000"/>
          </a:xfrm>
          <a:prstGeom prst="rect">
            <a:avLst/>
          </a:prstGeom>
          <a:solidFill>
            <a:srgbClr val="003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9130294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p15:clr>
            <a:srgbClr val="F26B43"/>
          </p15:clr>
        </p15:guide>
        <p15:guide id="4" orient="horz" pos="4035">
          <p15:clr>
            <a:srgbClr val="F26B43"/>
          </p15:clr>
        </p15:guide>
        <p15:guide id="5" orient="horz" pos="37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4246975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705" r:id="rId7"/>
    <p:sldLayoutId id="2147483711" r:id="rId8"/>
    <p:sldLayoutId id="2147483712" r:id="rId9"/>
    <p:sldLayoutId id="2147483659" r:id="rId10"/>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285">
          <p15:clr>
            <a:srgbClr val="F26B43"/>
          </p15:clr>
        </p15:guide>
        <p15:guide id="4" orient="horz" pos="4035">
          <p15:clr>
            <a:srgbClr val="F26B43"/>
          </p15:clr>
        </p15:guide>
        <p15:guide id="5" orient="horz" pos="3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AFAE969F-F5F4-6E4C-0F8E-5FFD5D0D5962}"/>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9550F164-D072-DF98-6068-3CB81CE36FA7}"/>
              </a:ext>
            </a:extLst>
          </p:cNvPr>
          <p:cNvSpPr/>
          <p:nvPr userDrawn="1"/>
        </p:nvSpPr>
        <p:spPr>
          <a:xfrm>
            <a:off x="0" y="863140"/>
            <a:ext cx="12192000" cy="36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567035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guide id="6" pos="7537" userDrawn="1">
          <p15:clr>
            <a:srgbClr val="F26B43"/>
          </p15:clr>
        </p15:guide>
        <p15:guide id="7" orient="horz" pos="11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97F51F27-3798-444E-B250-2F53A2AD841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3688263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guide id="6" pos="7537" userDrawn="1">
          <p15:clr>
            <a:srgbClr val="F26B43"/>
          </p15:clr>
        </p15:guide>
        <p15:guide id="7" orient="horz" pos="119"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1C9D7517-DF94-49E7-B57E-2F2D4D40D4D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F576384B-2061-7377-73BB-21AF44A9201B}"/>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FF38D19-1937-B10E-8A05-9CAB283638A4}"/>
              </a:ext>
            </a:extLst>
          </p:cNvPr>
          <p:cNvSpPr/>
          <p:nvPr userDrawn="1"/>
        </p:nvSpPr>
        <p:spPr>
          <a:xfrm>
            <a:off x="0" y="863140"/>
            <a:ext cx="12192000" cy="3600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44360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0" name="Picture 9">
            <a:extLst>
              <a:ext uri="{FF2B5EF4-FFF2-40B4-BE49-F238E27FC236}">
                <a16:creationId xmlns:a16="http://schemas.microsoft.com/office/drawing/2014/main" id="{101E702B-CEDF-440D-AE34-A9C3CC1DC4A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80DCEA30-CBAE-681A-E0C0-072B899E7B35}"/>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85BA146A-7ACE-7A53-E1C1-51EE024909A4}"/>
              </a:ext>
            </a:extLst>
          </p:cNvPr>
          <p:cNvSpPr/>
          <p:nvPr userDrawn="1"/>
        </p:nvSpPr>
        <p:spPr>
          <a:xfrm>
            <a:off x="0" y="863140"/>
            <a:ext cx="12192000" cy="36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76298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C3A427CD-10DF-40F8-B66D-2742A4BE1D0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7" name="Footer Placeholder 4">
            <a:extLst>
              <a:ext uri="{FF2B5EF4-FFF2-40B4-BE49-F238E27FC236}">
                <a16:creationId xmlns:a16="http://schemas.microsoft.com/office/drawing/2014/main" id="{2C3DE752-DA70-4A19-9AB8-AE44F462F80A}"/>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bg1"/>
                </a:solidFill>
                <a:latin typeface="+mn-lt"/>
                <a:ea typeface="Roboto Light" panose="02000000000000000000" pitchFamily="2" charset="0"/>
              </a:defRPr>
            </a:lvl1pPr>
          </a:lstStyle>
          <a:p>
            <a:r>
              <a:rPr lang="en-GB"/>
              <a:t>Insert footer</a:t>
            </a:r>
            <a:endParaRPr lang="en-GB" dirty="0"/>
          </a:p>
        </p:txBody>
      </p:sp>
      <p:sp>
        <p:nvSpPr>
          <p:cNvPr id="8" name="Slide Number Placeholder 5">
            <a:extLst>
              <a:ext uri="{FF2B5EF4-FFF2-40B4-BE49-F238E27FC236}">
                <a16:creationId xmlns:a16="http://schemas.microsoft.com/office/drawing/2014/main" id="{B78059FF-A7D0-4A2E-A9BF-F03CA6FA84B8}"/>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sp>
        <p:nvSpPr>
          <p:cNvPr id="3" name="Rectangle 2">
            <a:extLst>
              <a:ext uri="{FF2B5EF4-FFF2-40B4-BE49-F238E27FC236}">
                <a16:creationId xmlns:a16="http://schemas.microsoft.com/office/drawing/2014/main" id="{6EB1092A-0FF9-58EB-459B-C79A37E6F200}"/>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00A95A7E-7436-D472-0998-23B74F0158DD}"/>
              </a:ext>
            </a:extLst>
          </p:cNvPr>
          <p:cNvSpPr/>
          <p:nvPr userDrawn="1"/>
        </p:nvSpPr>
        <p:spPr>
          <a:xfrm>
            <a:off x="0" y="863140"/>
            <a:ext cx="12192000" cy="36000"/>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357638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3959120B-4327-EC00-B973-13267B76D28B}"/>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2A86898-B7D3-A65A-741E-E7137E521C04}"/>
              </a:ext>
            </a:extLst>
          </p:cNvPr>
          <p:cNvSpPr/>
          <p:nvPr userDrawn="1"/>
        </p:nvSpPr>
        <p:spPr>
          <a:xfrm>
            <a:off x="0" y="863140"/>
            <a:ext cx="12192000" cy="36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198938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userDrawn="1">
          <p15:clr>
            <a:srgbClr val="F26B43"/>
          </p15:clr>
        </p15:guide>
        <p15:guide id="4" orient="horz" pos="4035">
          <p15:clr>
            <a:srgbClr val="F26B43"/>
          </p15:clr>
        </p15:guide>
        <p15:guide id="5" orient="horz" pos="37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1104573" y="6165033"/>
            <a:ext cx="4855960" cy="48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Insert footer</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8" name="Picture 7">
            <a:extLst>
              <a:ext uri="{FF2B5EF4-FFF2-40B4-BE49-F238E27FC236}">
                <a16:creationId xmlns:a16="http://schemas.microsoft.com/office/drawing/2014/main" id="{067CC3DB-7876-44F5-93EB-E85646264B0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473633" y="6165033"/>
            <a:ext cx="480000" cy="480000"/>
          </a:xfrm>
          <a:prstGeom prst="rect">
            <a:avLst/>
          </a:prstGeom>
        </p:spPr>
      </p:pic>
      <p:sp>
        <p:nvSpPr>
          <p:cNvPr id="3" name="Rectangle 2">
            <a:extLst>
              <a:ext uri="{FF2B5EF4-FFF2-40B4-BE49-F238E27FC236}">
                <a16:creationId xmlns:a16="http://schemas.microsoft.com/office/drawing/2014/main" id="{3959120B-4327-EC00-B973-13267B76D28B}"/>
              </a:ext>
            </a:extLst>
          </p:cNvPr>
          <p:cNvSpPr/>
          <p:nvPr userDrawn="1"/>
        </p:nvSpPr>
        <p:spPr>
          <a:xfrm>
            <a:off x="0" y="-2"/>
            <a:ext cx="12192000" cy="86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12A86898-B7D3-A65A-741E-E7137E521C04}"/>
              </a:ext>
            </a:extLst>
          </p:cNvPr>
          <p:cNvSpPr/>
          <p:nvPr userDrawn="1"/>
        </p:nvSpPr>
        <p:spPr>
          <a:xfrm>
            <a:off x="0" y="863140"/>
            <a:ext cx="12192000" cy="36000"/>
          </a:xfrm>
          <a:prstGeom prst="rect">
            <a:avLst/>
          </a:prstGeom>
          <a:solidFill>
            <a:srgbClr val="7F2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47979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p15:clr>
            <a:srgbClr val="F26B43"/>
          </p15:clr>
        </p15:guide>
        <p15:guide id="2" pos="7379">
          <p15:clr>
            <a:srgbClr val="F26B43"/>
          </p15:clr>
        </p15:guide>
        <p15:guide id="3" orient="horz" pos="867">
          <p15:clr>
            <a:srgbClr val="F26B43"/>
          </p15:clr>
        </p15:guide>
        <p15:guide id="4" orient="horz" pos="4035">
          <p15:clr>
            <a:srgbClr val="F26B43"/>
          </p15:clr>
        </p15:guide>
        <p15:guide id="5" orient="horz" pos="3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4.svg"/><Relationship Id="rId7" Type="http://schemas.openxmlformats.org/officeDocument/2006/relationships/image" Target="../media/image5.svg"/><Relationship Id="rId2" Type="http://schemas.openxmlformats.org/officeDocument/2006/relationships/image" Target="../media/image43.png"/><Relationship Id="rId1" Type="http://schemas.openxmlformats.org/officeDocument/2006/relationships/slideLayout" Target="../slideLayouts/slideLayout49.xml"/><Relationship Id="rId6" Type="http://schemas.openxmlformats.org/officeDocument/2006/relationships/image" Target="../media/image4.png"/><Relationship Id="rId5" Type="http://schemas.openxmlformats.org/officeDocument/2006/relationships/slide" Target="slide28.xml"/><Relationship Id="rId10" Type="http://schemas.openxmlformats.org/officeDocument/2006/relationships/image" Target="../media/image7.svg"/><Relationship Id="rId4" Type="http://schemas.openxmlformats.org/officeDocument/2006/relationships/slide" Target="slide21.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slide" Target="slide22.xml"/><Relationship Id="rId18" Type="http://schemas.openxmlformats.org/officeDocument/2006/relationships/slide" Target="slide45.xml"/><Relationship Id="rId3" Type="http://schemas.openxmlformats.org/officeDocument/2006/relationships/image" Target="../media/image5.svg"/><Relationship Id="rId21" Type="http://schemas.openxmlformats.org/officeDocument/2006/relationships/slide" Target="slide49.xml"/><Relationship Id="rId7" Type="http://schemas.openxmlformats.org/officeDocument/2006/relationships/image" Target="../media/image45.png"/><Relationship Id="rId12" Type="http://schemas.openxmlformats.org/officeDocument/2006/relationships/slide" Target="slide20.xml"/><Relationship Id="rId17" Type="http://schemas.openxmlformats.org/officeDocument/2006/relationships/slide" Target="slide44.xml"/><Relationship Id="rId2" Type="http://schemas.openxmlformats.org/officeDocument/2006/relationships/image" Target="../media/image4.png"/><Relationship Id="rId16" Type="http://schemas.openxmlformats.org/officeDocument/2006/relationships/slide" Target="slide36.xml"/><Relationship Id="rId20" Type="http://schemas.openxmlformats.org/officeDocument/2006/relationships/slide" Target="slide48.xml"/><Relationship Id="rId1" Type="http://schemas.openxmlformats.org/officeDocument/2006/relationships/slideLayout" Target="../slideLayouts/slideLayout25.xml"/><Relationship Id="rId6" Type="http://schemas.openxmlformats.org/officeDocument/2006/relationships/image" Target="../media/image7.svg"/><Relationship Id="rId11" Type="http://schemas.openxmlformats.org/officeDocument/2006/relationships/slide" Target="slide18.xml"/><Relationship Id="rId5" Type="http://schemas.openxmlformats.org/officeDocument/2006/relationships/image" Target="../media/image6.png"/><Relationship Id="rId15" Type="http://schemas.openxmlformats.org/officeDocument/2006/relationships/slide" Target="slide30.xml"/><Relationship Id="rId10" Type="http://schemas.openxmlformats.org/officeDocument/2006/relationships/slide" Target="slide17.xml"/><Relationship Id="rId19" Type="http://schemas.openxmlformats.org/officeDocument/2006/relationships/slide" Target="slide46.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slide" Target="slide41.xml"/><Relationship Id="rId3" Type="http://schemas.openxmlformats.org/officeDocument/2006/relationships/image" Target="../media/image48.svg"/><Relationship Id="rId7" Type="http://schemas.openxmlformats.org/officeDocument/2006/relationships/image" Target="../media/image6.png"/><Relationship Id="rId12" Type="http://schemas.openxmlformats.org/officeDocument/2006/relationships/slide" Target="slide34.xml"/><Relationship Id="rId2" Type="http://schemas.openxmlformats.org/officeDocument/2006/relationships/image" Target="../media/image47.png"/><Relationship Id="rId1" Type="http://schemas.openxmlformats.org/officeDocument/2006/relationships/slideLayout" Target="../slideLayouts/slideLayout33.xml"/><Relationship Id="rId6" Type="http://schemas.openxmlformats.org/officeDocument/2006/relationships/slide" Target="slide7.xml"/><Relationship Id="rId11" Type="http://schemas.openxmlformats.org/officeDocument/2006/relationships/slide" Target="slide26.xml"/><Relationship Id="rId5" Type="http://schemas.openxmlformats.org/officeDocument/2006/relationships/image" Target="../media/image5.svg"/><Relationship Id="rId10" Type="http://schemas.openxmlformats.org/officeDocument/2006/relationships/slide" Target="slide24.xml"/><Relationship Id="rId4" Type="http://schemas.openxmlformats.org/officeDocument/2006/relationships/image" Target="../media/image4.png"/><Relationship Id="rId9" Type="http://schemas.openxmlformats.org/officeDocument/2006/relationships/slide" Target="slide19.xml"/></Relationships>
</file>

<file path=ppt/slides/_rels/slide13.xml.rels><?xml version="1.0" encoding="UTF-8" standalone="yes"?>
<Relationships xmlns="http://schemas.openxmlformats.org/package/2006/relationships"><Relationship Id="rId13" Type="http://schemas.openxmlformats.org/officeDocument/2006/relationships/slide" Target="slide20.xml"/><Relationship Id="rId18" Type="http://schemas.openxmlformats.org/officeDocument/2006/relationships/slide" Target="slide25.xml"/><Relationship Id="rId26" Type="http://schemas.openxmlformats.org/officeDocument/2006/relationships/slide" Target="slide33.xml"/><Relationship Id="rId39" Type="http://schemas.openxmlformats.org/officeDocument/2006/relationships/slide" Target="slide48.xml"/><Relationship Id="rId21" Type="http://schemas.openxmlformats.org/officeDocument/2006/relationships/slide" Target="slide28.xml"/><Relationship Id="rId34" Type="http://schemas.openxmlformats.org/officeDocument/2006/relationships/slide" Target="slide42.xml"/><Relationship Id="rId42" Type="http://schemas.openxmlformats.org/officeDocument/2006/relationships/slide" Target="slide51.xml"/><Relationship Id="rId7" Type="http://schemas.openxmlformats.org/officeDocument/2006/relationships/slide" Target="slide14.xml"/><Relationship Id="rId2" Type="http://schemas.openxmlformats.org/officeDocument/2006/relationships/image" Target="../media/image4.png"/><Relationship Id="rId16" Type="http://schemas.openxmlformats.org/officeDocument/2006/relationships/slide" Target="slide23.xml"/><Relationship Id="rId20" Type="http://schemas.openxmlformats.org/officeDocument/2006/relationships/slide" Target="slide27.xml"/><Relationship Id="rId29" Type="http://schemas.openxmlformats.org/officeDocument/2006/relationships/slide" Target="slide37.xml"/><Relationship Id="rId41" Type="http://schemas.openxmlformats.org/officeDocument/2006/relationships/slide" Target="slide50.xml"/><Relationship Id="rId1" Type="http://schemas.openxmlformats.org/officeDocument/2006/relationships/slideLayout" Target="../slideLayouts/slideLayout45.xml"/><Relationship Id="rId6" Type="http://schemas.openxmlformats.org/officeDocument/2006/relationships/image" Target="../media/image7.svg"/><Relationship Id="rId11" Type="http://schemas.openxmlformats.org/officeDocument/2006/relationships/slide" Target="slide18.xml"/><Relationship Id="rId24" Type="http://schemas.openxmlformats.org/officeDocument/2006/relationships/slide" Target="slide31.xml"/><Relationship Id="rId32" Type="http://schemas.openxmlformats.org/officeDocument/2006/relationships/slide" Target="slide40.xml"/><Relationship Id="rId37" Type="http://schemas.openxmlformats.org/officeDocument/2006/relationships/slide" Target="slide45.xml"/><Relationship Id="rId40" Type="http://schemas.openxmlformats.org/officeDocument/2006/relationships/slide" Target="slide49.xml"/><Relationship Id="rId5" Type="http://schemas.openxmlformats.org/officeDocument/2006/relationships/image" Target="../media/image6.png"/><Relationship Id="rId15" Type="http://schemas.openxmlformats.org/officeDocument/2006/relationships/slide" Target="slide22.xml"/><Relationship Id="rId23" Type="http://schemas.openxmlformats.org/officeDocument/2006/relationships/slide" Target="slide30.xml"/><Relationship Id="rId28" Type="http://schemas.openxmlformats.org/officeDocument/2006/relationships/slide" Target="slide36.xml"/><Relationship Id="rId36" Type="http://schemas.openxmlformats.org/officeDocument/2006/relationships/slide" Target="slide44.xml"/><Relationship Id="rId10" Type="http://schemas.openxmlformats.org/officeDocument/2006/relationships/slide" Target="slide17.xml"/><Relationship Id="rId19" Type="http://schemas.openxmlformats.org/officeDocument/2006/relationships/slide" Target="slide26.xml"/><Relationship Id="rId31" Type="http://schemas.openxmlformats.org/officeDocument/2006/relationships/slide" Target="slide39.xml"/><Relationship Id="rId44" Type="http://schemas.openxmlformats.org/officeDocument/2006/relationships/slide" Target="slide53.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21.xml"/><Relationship Id="rId22" Type="http://schemas.openxmlformats.org/officeDocument/2006/relationships/slide" Target="slide29.xml"/><Relationship Id="rId27" Type="http://schemas.openxmlformats.org/officeDocument/2006/relationships/slide" Target="slide34.xml"/><Relationship Id="rId30" Type="http://schemas.openxmlformats.org/officeDocument/2006/relationships/slide" Target="slide38.xml"/><Relationship Id="rId35" Type="http://schemas.openxmlformats.org/officeDocument/2006/relationships/slide" Target="slide43.xml"/><Relationship Id="rId43" Type="http://schemas.openxmlformats.org/officeDocument/2006/relationships/slide" Target="slide52.xml"/><Relationship Id="rId8" Type="http://schemas.openxmlformats.org/officeDocument/2006/relationships/slide" Target="slide15.xml"/><Relationship Id="rId3" Type="http://schemas.openxmlformats.org/officeDocument/2006/relationships/image" Target="../media/image5.svg"/><Relationship Id="rId12" Type="http://schemas.openxmlformats.org/officeDocument/2006/relationships/slide" Target="slide19.xml"/><Relationship Id="rId17" Type="http://schemas.openxmlformats.org/officeDocument/2006/relationships/slide" Target="slide24.xml"/><Relationship Id="rId25" Type="http://schemas.openxmlformats.org/officeDocument/2006/relationships/slide" Target="slide32.xml"/><Relationship Id="rId33" Type="http://schemas.openxmlformats.org/officeDocument/2006/relationships/slide" Target="slide41.xml"/><Relationship Id="rId38" Type="http://schemas.openxmlformats.org/officeDocument/2006/relationships/slide" Target="slide47.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slide" Target="slide11.xml"/><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2.svg"/><Relationship Id="rId17" Type="http://schemas.openxmlformats.org/officeDocument/2006/relationships/image" Target="../media/image54.svg"/><Relationship Id="rId2" Type="http://schemas.openxmlformats.org/officeDocument/2006/relationships/notesSlide" Target="../notesSlides/notesSlide5.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20.svg"/><Relationship Id="rId10" Type="http://schemas.openxmlformats.org/officeDocument/2006/relationships/image" Target="../media/image50.sv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image" Target="../media/image49.png"/><Relationship Id="rId14" Type="http://schemas.openxmlformats.org/officeDocument/2006/relationships/image" Target="../media/image19.png"/><Relationship Id="rId22"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6.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5.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5.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7.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9.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8.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57.png"/><Relationship Id="rId17" Type="http://schemas.openxmlformats.org/officeDocument/2006/relationships/image" Target="../media/image54.svg"/><Relationship Id="rId2" Type="http://schemas.openxmlformats.org/officeDocument/2006/relationships/notesSlide" Target="../notesSlides/notesSlide8.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2.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1.png"/><Relationship Id="rId22"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9.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5.png"/><Relationship Id="rId18" Type="http://schemas.openxmlformats.org/officeDocument/2006/relationships/image" Target="../media/image54.svg"/><Relationship Id="rId3" Type="http://schemas.openxmlformats.org/officeDocument/2006/relationships/slide" Target="slide13.xml"/><Relationship Id="rId21" Type="http://schemas.openxmlformats.org/officeDocument/2006/relationships/slide" Target="slide7.xml"/><Relationship Id="rId7" Type="http://schemas.openxmlformats.org/officeDocument/2006/relationships/image" Target="../media/image13.png"/><Relationship Id="rId12" Type="http://schemas.openxmlformats.org/officeDocument/2006/relationships/slide" Target="slide9.xml"/><Relationship Id="rId17" Type="http://schemas.openxmlformats.org/officeDocument/2006/relationships/image" Target="../media/image53.png"/><Relationship Id="rId2" Type="http://schemas.openxmlformats.org/officeDocument/2006/relationships/notesSlide" Target="../notesSlides/notesSlide10.xml"/><Relationship Id="rId16" Type="http://schemas.openxmlformats.org/officeDocument/2006/relationships/image" Target="../media/image56.svg"/><Relationship Id="rId20" Type="http://schemas.openxmlformats.org/officeDocument/2006/relationships/image" Target="../media/image5.svg"/><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22.svg"/><Relationship Id="rId5" Type="http://schemas.openxmlformats.org/officeDocument/2006/relationships/image" Target="../media/image24.svg"/><Relationship Id="rId15" Type="http://schemas.openxmlformats.org/officeDocument/2006/relationships/image" Target="../media/image55.png"/><Relationship Id="rId23" Type="http://schemas.openxmlformats.org/officeDocument/2006/relationships/image" Target="../media/image7.svg"/><Relationship Id="rId10" Type="http://schemas.openxmlformats.org/officeDocument/2006/relationships/image" Target="../media/image21.png"/><Relationship Id="rId19"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slide" Target="slide12.xml"/><Relationship Id="rId14" Type="http://schemas.openxmlformats.org/officeDocument/2006/relationships/image" Target="../media/image16.svg"/><Relationship Id="rId2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s://lydia-arnold.com/2021/04/08/authentic-assessment-top-reflective-trumps-card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8.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57.png"/><Relationship Id="rId17" Type="http://schemas.openxmlformats.org/officeDocument/2006/relationships/image" Target="../media/image54.svg"/><Relationship Id="rId2" Type="http://schemas.openxmlformats.org/officeDocument/2006/relationships/notesSlide" Target="../notesSlides/notesSlide11.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2.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1.png"/><Relationship Id="rId22"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7.png"/><Relationship Id="rId18" Type="http://schemas.openxmlformats.org/officeDocument/2006/relationships/image" Target="../media/image56.svg"/><Relationship Id="rId3" Type="http://schemas.openxmlformats.org/officeDocument/2006/relationships/slide" Target="slide13.xml"/><Relationship Id="rId21" Type="http://schemas.openxmlformats.org/officeDocument/2006/relationships/slide" Target="slide7.xml"/><Relationship Id="rId7" Type="http://schemas.openxmlformats.org/officeDocument/2006/relationships/image" Target="../media/image13.png"/><Relationship Id="rId12" Type="http://schemas.openxmlformats.org/officeDocument/2006/relationships/slide" Target="slide10.xml"/><Relationship Id="rId17" Type="http://schemas.openxmlformats.org/officeDocument/2006/relationships/image" Target="../media/image55.png"/><Relationship Id="rId2" Type="http://schemas.openxmlformats.org/officeDocument/2006/relationships/notesSlide" Target="../notesSlides/notesSlide12.xml"/><Relationship Id="rId16" Type="http://schemas.openxmlformats.org/officeDocument/2006/relationships/image" Target="../media/image52.svg"/><Relationship Id="rId20" Type="http://schemas.openxmlformats.org/officeDocument/2006/relationships/image" Target="../media/image5.svg"/><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1.png"/><Relationship Id="rId23" Type="http://schemas.openxmlformats.org/officeDocument/2006/relationships/image" Target="../media/image7.svg"/><Relationship Id="rId10" Type="http://schemas.openxmlformats.org/officeDocument/2006/relationships/image" Target="../media/image15.png"/><Relationship Id="rId19"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18.svg"/><Relationship Id="rId22"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8.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57.png"/><Relationship Id="rId17" Type="http://schemas.openxmlformats.org/officeDocument/2006/relationships/image" Target="../media/image54.svg"/><Relationship Id="rId2" Type="http://schemas.openxmlformats.org/officeDocument/2006/relationships/notesSlide" Target="../notesSlides/notesSlide13.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2.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1.png"/><Relationship Id="rId22" Type="http://schemas.openxmlformats.org/officeDocument/2006/relationships/image" Target="../media/image7.sv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14.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8.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57.png"/><Relationship Id="rId17" Type="http://schemas.openxmlformats.org/officeDocument/2006/relationships/image" Target="../media/image54.svg"/><Relationship Id="rId2" Type="http://schemas.openxmlformats.org/officeDocument/2006/relationships/notesSlide" Target="../notesSlides/notesSlide15.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22.svg"/><Relationship Id="rId5" Type="http://schemas.openxmlformats.org/officeDocument/2006/relationships/image" Target="../media/image24.svg"/><Relationship Id="rId15" Type="http://schemas.openxmlformats.org/officeDocument/2006/relationships/image" Target="../media/image50.svg"/><Relationship Id="rId10" Type="http://schemas.openxmlformats.org/officeDocument/2006/relationships/image" Target="../media/image21.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12.xml"/><Relationship Id="rId14" Type="http://schemas.openxmlformats.org/officeDocument/2006/relationships/image" Target="../media/image49.png"/><Relationship Id="rId22"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16.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26.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5.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21.png"/><Relationship Id="rId12" Type="http://schemas.openxmlformats.org/officeDocument/2006/relationships/image" Target="../media/image50.svg"/><Relationship Id="rId17" Type="http://schemas.openxmlformats.org/officeDocument/2006/relationships/image" Target="../media/image4.png"/><Relationship Id="rId2" Type="http://schemas.openxmlformats.org/officeDocument/2006/relationships/notesSlide" Target="../notesSlides/notesSlide17.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2.xml"/><Relationship Id="rId11" Type="http://schemas.openxmlformats.org/officeDocument/2006/relationships/image" Target="../media/image49.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6.svg"/></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18.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8.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57.png"/><Relationship Id="rId17" Type="http://schemas.openxmlformats.org/officeDocument/2006/relationships/image" Target="../media/image56.svg"/><Relationship Id="rId2" Type="http://schemas.openxmlformats.org/officeDocument/2006/relationships/notesSlide" Target="../notesSlides/notesSlide19.xml"/><Relationship Id="rId16" Type="http://schemas.openxmlformats.org/officeDocument/2006/relationships/image" Target="../media/image55.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9.xml"/><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52.svg"/><Relationship Id="rId10" Type="http://schemas.openxmlformats.org/officeDocument/2006/relationships/image" Target="../media/image17.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10.xml"/><Relationship Id="rId14" Type="http://schemas.openxmlformats.org/officeDocument/2006/relationships/image" Target="../media/image51.png"/><Relationship Id="rId22" Type="http://schemas.openxmlformats.org/officeDocument/2006/relationships/image" Target="../media/image7.sv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20.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www.simplypsychology.org/blooms-taxonomy.html" TargetMode="External"/><Relationship Id="rId7" Type="http://schemas.openxmlformats.org/officeDocument/2006/relationships/image" Target="../media/image4.png"/><Relationship Id="rId2" Type="http://schemas.openxmlformats.org/officeDocument/2006/relationships/hyperlink" Target="https://www.ucl.ac.uk/teaching-learning/news/2022/sep/assessment-operating-model-and-student-regulations-2022-23-now-available" TargetMode="External"/><Relationship Id="rId1" Type="http://schemas.openxmlformats.org/officeDocument/2006/relationships/slideLayout" Target="../slideLayouts/slideLayout18.xml"/><Relationship Id="rId6" Type="http://schemas.openxmlformats.org/officeDocument/2006/relationships/image" Target="../media/image12.jpg"/><Relationship Id="rId11" Type="http://schemas.openxmlformats.org/officeDocument/2006/relationships/image" Target="../media/image7.svg"/><Relationship Id="rId5" Type="http://schemas.openxmlformats.org/officeDocument/2006/relationships/image" Target="../media/image11.jpg"/><Relationship Id="rId10" Type="http://schemas.openxmlformats.org/officeDocument/2006/relationships/image" Target="../media/image6.png"/><Relationship Id="rId4" Type="http://schemas.openxmlformats.org/officeDocument/2006/relationships/image" Target="../media/image10.jp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21.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22.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23.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24.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3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5.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21.png"/><Relationship Id="rId12" Type="http://schemas.openxmlformats.org/officeDocument/2006/relationships/image" Target="../media/image50.svg"/><Relationship Id="rId17" Type="http://schemas.openxmlformats.org/officeDocument/2006/relationships/image" Target="../media/image4.png"/><Relationship Id="rId2" Type="http://schemas.openxmlformats.org/officeDocument/2006/relationships/notesSlide" Target="../notesSlides/notesSlide25.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2.xml"/><Relationship Id="rId11" Type="http://schemas.openxmlformats.org/officeDocument/2006/relationships/image" Target="../media/image49.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6.svg"/></Relationships>
</file>

<file path=ppt/slides/_rels/slide3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5.png"/><Relationship Id="rId18" Type="http://schemas.openxmlformats.org/officeDocument/2006/relationships/image" Target="../media/image5.svg"/><Relationship Id="rId3" Type="http://schemas.openxmlformats.org/officeDocument/2006/relationships/slide" Target="slide8.xml"/><Relationship Id="rId21" Type="http://schemas.openxmlformats.org/officeDocument/2006/relationships/image" Target="../media/image7.svg"/><Relationship Id="rId7" Type="http://schemas.openxmlformats.org/officeDocument/2006/relationships/image" Target="../media/image15.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26.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9.xml"/><Relationship Id="rId11" Type="http://schemas.openxmlformats.org/officeDocument/2006/relationships/image" Target="../media/image51.png"/><Relationship Id="rId5" Type="http://schemas.openxmlformats.org/officeDocument/2006/relationships/image" Target="../media/image14.svg"/><Relationship Id="rId15" Type="http://schemas.openxmlformats.org/officeDocument/2006/relationships/image" Target="../media/image53.png"/><Relationship Id="rId10" Type="http://schemas.openxmlformats.org/officeDocument/2006/relationships/image" Target="../media/image60.svg"/><Relationship Id="rId19" Type="http://schemas.openxmlformats.org/officeDocument/2006/relationships/slide" Target="slide7.xml"/><Relationship Id="rId4" Type="http://schemas.openxmlformats.org/officeDocument/2006/relationships/image" Target="../media/image13.png"/><Relationship Id="rId9" Type="http://schemas.openxmlformats.org/officeDocument/2006/relationships/image" Target="../media/image59.png"/><Relationship Id="rId14" Type="http://schemas.openxmlformats.org/officeDocument/2006/relationships/image" Target="../media/image56.svg"/></Relationships>
</file>

<file path=ppt/slides/_rels/slide3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28.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3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29.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3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30.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slide" Target="slide7.xml"/><Relationship Id="rId16" Type="http://schemas.openxmlformats.org/officeDocument/2006/relationships/image" Target="../media/image22.svg"/><Relationship Id="rId1" Type="http://schemas.openxmlformats.org/officeDocument/2006/relationships/slideLayout" Target="../slideLayouts/slideLayout17.xml"/><Relationship Id="rId6" Type="http://schemas.openxmlformats.org/officeDocument/2006/relationships/image" Target="../media/image5.svg"/><Relationship Id="rId11" Type="http://schemas.openxmlformats.org/officeDocument/2006/relationships/image" Target="../media/image17.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7.svg"/><Relationship Id="rId9" Type="http://schemas.openxmlformats.org/officeDocument/2006/relationships/image" Target="../media/image15.png"/><Relationship Id="rId14" Type="http://schemas.openxmlformats.org/officeDocument/2006/relationships/image" Target="../media/image20.svg"/></Relationships>
</file>

<file path=ppt/slides/_rels/slide4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31.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4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5.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21.png"/><Relationship Id="rId12" Type="http://schemas.openxmlformats.org/officeDocument/2006/relationships/image" Target="../media/image50.svg"/><Relationship Id="rId17" Type="http://schemas.openxmlformats.org/officeDocument/2006/relationships/image" Target="../media/image4.png"/><Relationship Id="rId2" Type="http://schemas.openxmlformats.org/officeDocument/2006/relationships/notesSlide" Target="../notesSlides/notesSlide32.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2.xml"/><Relationship Id="rId11" Type="http://schemas.openxmlformats.org/officeDocument/2006/relationships/image" Target="../media/image49.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6.sv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33.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34.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4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35.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4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36.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4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0.svg"/><Relationship Id="rId18" Type="http://schemas.openxmlformats.org/officeDocument/2006/relationships/slide" Target="slide7.xml"/><Relationship Id="rId3" Type="http://schemas.openxmlformats.org/officeDocument/2006/relationships/slide" Target="slide11.xml"/><Relationship Id="rId7" Type="http://schemas.openxmlformats.org/officeDocument/2006/relationships/image" Target="../media/image60.svg"/><Relationship Id="rId12" Type="http://schemas.openxmlformats.org/officeDocument/2006/relationships/image" Target="../media/image49.png"/><Relationship Id="rId17" Type="http://schemas.openxmlformats.org/officeDocument/2006/relationships/image" Target="../media/image5.svg"/><Relationship Id="rId2" Type="http://schemas.openxmlformats.org/officeDocument/2006/relationships/notesSlide" Target="../notesSlides/notesSlide37.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9.png"/><Relationship Id="rId11" Type="http://schemas.openxmlformats.org/officeDocument/2006/relationships/image" Target="../media/image52.svg"/><Relationship Id="rId5" Type="http://schemas.openxmlformats.org/officeDocument/2006/relationships/image" Target="../media/image20.svg"/><Relationship Id="rId15" Type="http://schemas.openxmlformats.org/officeDocument/2006/relationships/image" Target="../media/image54.svg"/><Relationship Id="rId10" Type="http://schemas.openxmlformats.org/officeDocument/2006/relationships/image" Target="../media/image51.png"/><Relationship Id="rId19"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58.svg"/><Relationship Id="rId14" Type="http://schemas.openxmlformats.org/officeDocument/2006/relationships/image" Target="../media/image53.png"/></Relationships>
</file>

<file path=ppt/slides/_rels/slide4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38.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4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39.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4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49.png"/><Relationship Id="rId18" Type="http://schemas.openxmlformats.org/officeDocument/2006/relationships/image" Target="../media/image5.svg"/><Relationship Id="rId3" Type="http://schemas.openxmlformats.org/officeDocument/2006/relationships/slide" Target="slide13.xml"/><Relationship Id="rId21" Type="http://schemas.openxmlformats.org/officeDocument/2006/relationships/image" Target="../media/image7.svg"/><Relationship Id="rId7" Type="http://schemas.openxmlformats.org/officeDocument/2006/relationships/image" Target="../media/image19.png"/><Relationship Id="rId12" Type="http://schemas.openxmlformats.org/officeDocument/2006/relationships/image" Target="../media/image52.svg"/><Relationship Id="rId17" Type="http://schemas.openxmlformats.org/officeDocument/2006/relationships/image" Target="../media/image4.png"/><Relationship Id="rId2" Type="http://schemas.openxmlformats.org/officeDocument/2006/relationships/notesSlide" Target="../notesSlides/notesSlide40.xml"/><Relationship Id="rId16" Type="http://schemas.openxmlformats.org/officeDocument/2006/relationships/image" Target="../media/image54.svg"/><Relationship Id="rId20"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slide" Target="slide11.xml"/><Relationship Id="rId11" Type="http://schemas.openxmlformats.org/officeDocument/2006/relationships/image" Target="../media/image51.png"/><Relationship Id="rId5" Type="http://schemas.openxmlformats.org/officeDocument/2006/relationships/image" Target="../media/image24.svg"/><Relationship Id="rId15" Type="http://schemas.openxmlformats.org/officeDocument/2006/relationships/image" Target="../media/image53.png"/><Relationship Id="rId10" Type="http://schemas.openxmlformats.org/officeDocument/2006/relationships/image" Target="../media/image58.svg"/><Relationship Id="rId19" Type="http://schemas.openxmlformats.org/officeDocument/2006/relationships/slide" Target="slide7.xml"/><Relationship Id="rId4" Type="http://schemas.openxmlformats.org/officeDocument/2006/relationships/image" Target="../media/image23.png"/><Relationship Id="rId9" Type="http://schemas.openxmlformats.org/officeDocument/2006/relationships/image" Target="../media/image57.png"/><Relationship Id="rId1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slide" Target="slide7.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41.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5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42.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slide" Target="slide7.xml"/><Relationship Id="rId3" Type="http://schemas.openxmlformats.org/officeDocument/2006/relationships/slide" Target="slide13.xml"/><Relationship Id="rId7" Type="http://schemas.openxmlformats.org/officeDocument/2006/relationships/image" Target="../media/image58.svg"/><Relationship Id="rId12" Type="http://schemas.openxmlformats.org/officeDocument/2006/relationships/image" Target="../media/image55.png"/><Relationship Id="rId17" Type="http://schemas.openxmlformats.org/officeDocument/2006/relationships/image" Target="../media/image5.svg"/><Relationship Id="rId2" Type="http://schemas.openxmlformats.org/officeDocument/2006/relationships/notesSlide" Target="../notesSlides/notesSlide43.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image" Target="../media/image50.svg"/><Relationship Id="rId5" Type="http://schemas.openxmlformats.org/officeDocument/2006/relationships/image" Target="../media/image24.svg"/><Relationship Id="rId15" Type="http://schemas.openxmlformats.org/officeDocument/2006/relationships/image" Target="../media/image54.svg"/><Relationship Id="rId10" Type="http://schemas.openxmlformats.org/officeDocument/2006/relationships/image" Target="../media/image49.png"/><Relationship Id="rId19"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image" Target="../media/image52.svg"/><Relationship Id="rId14" Type="http://schemas.openxmlformats.org/officeDocument/2006/relationships/image" Target="../media/image53.png"/></Relationships>
</file>

<file path=ppt/slides/_rels/slide5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52.svg"/><Relationship Id="rId18" Type="http://schemas.openxmlformats.org/officeDocument/2006/relationships/image" Target="../media/image4.png"/><Relationship Id="rId3" Type="http://schemas.openxmlformats.org/officeDocument/2006/relationships/slide" Target="slide13.xml"/><Relationship Id="rId21" Type="http://schemas.openxmlformats.org/officeDocument/2006/relationships/image" Target="../media/image6.png"/><Relationship Id="rId7" Type="http://schemas.openxmlformats.org/officeDocument/2006/relationships/image" Target="../media/image13.png"/><Relationship Id="rId12" Type="http://schemas.openxmlformats.org/officeDocument/2006/relationships/image" Target="../media/image51.png"/><Relationship Id="rId17" Type="http://schemas.openxmlformats.org/officeDocument/2006/relationships/image" Target="../media/image54.svg"/><Relationship Id="rId2" Type="http://schemas.openxmlformats.org/officeDocument/2006/relationships/notesSlide" Target="../notesSlides/notesSlide44.xml"/><Relationship Id="rId16" Type="http://schemas.openxmlformats.org/officeDocument/2006/relationships/image" Target="../media/image53.png"/><Relationship Id="rId20"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8.xml"/><Relationship Id="rId11"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56.svg"/><Relationship Id="rId10" Type="http://schemas.openxmlformats.org/officeDocument/2006/relationships/image" Target="../media/image15.png"/><Relationship Id="rId19" Type="http://schemas.openxmlformats.org/officeDocument/2006/relationships/image" Target="../media/image5.svg"/><Relationship Id="rId4" Type="http://schemas.openxmlformats.org/officeDocument/2006/relationships/image" Target="../media/image23.png"/><Relationship Id="rId9" Type="http://schemas.openxmlformats.org/officeDocument/2006/relationships/slide" Target="slide9.xml"/><Relationship Id="rId14" Type="http://schemas.openxmlformats.org/officeDocument/2006/relationships/image" Target="../media/image55.png"/><Relationship Id="rId22" Type="http://schemas.openxmlformats.org/officeDocument/2006/relationships/image" Target="../media/image7.svg"/></Relationships>
</file>

<file path=ppt/slides/_rels/slide54.xml.rels><?xml version="1.0" encoding="UTF-8" standalone="yes"?>
<Relationships xmlns="http://schemas.openxmlformats.org/package/2006/relationships"><Relationship Id="rId8" Type="http://schemas.openxmlformats.org/officeDocument/2006/relationships/hyperlink" Target="https://medium.com/@rwatkins_7167/updating-your-course-syllabus-for-chatgpt-965f4b57b003" TargetMode="External"/><Relationship Id="rId3" Type="http://schemas.openxmlformats.org/officeDocument/2006/relationships/hyperlink" Target="https://lydia-arnold.com/2023/06/12/striking-a-balance-integrating-ai-into-assessment-practices/" TargetMode="External"/><Relationship Id="rId7" Type="http://schemas.openxmlformats.org/officeDocument/2006/relationships/hyperlink" Target="https://www.iesalc.unesco.org/wp-content/uploads/2023/04/ChatGPT-and-Artificial-Intelligence-in-higher-education-Quick-Start-guide_EN_FINAL.pdf" TargetMode="External"/><Relationship Id="rId2" Type="http://schemas.openxmlformats.org/officeDocument/2006/relationships/hyperlink" Target="NULL" TargetMode="External"/><Relationship Id="rId1" Type="http://schemas.openxmlformats.org/officeDocument/2006/relationships/slideLayout" Target="../slideLayouts/slideLayout21.xml"/><Relationship Id="rId6" Type="http://schemas.openxmlformats.org/officeDocument/2006/relationships/hyperlink" Target="https://reflect.ucl.ac.uk/digital-assessment/2023/05/10/patchwork-assessments/" TargetMode="External"/><Relationship Id="rId5" Type="http://schemas.openxmlformats.org/officeDocument/2006/relationships/hyperlink" Target="https://www.youtube.com/watch?v=1V0f3pw2B_0" TargetMode="External"/><Relationship Id="rId4" Type="http://schemas.openxmlformats.org/officeDocument/2006/relationships/hyperlink" Target="https://docs.google.com/presentation/d/1wVgLWgeEvJm3fznlm0aV8ZiuWsW3o3aUQUCcvuM5vxQ/edit#slide=id.g1dd1d4388d0_93_47" TargetMode="External"/><Relationship Id="rId9" Type="http://schemas.openxmlformats.org/officeDocument/2006/relationships/hyperlink" Target="https://www.theguardian.com/artanddesign/2023/may/15/design-me-a-chair-made-from-petals-the-artists-pushing-the-boundaries-of-ai?CMP=Share_AndroidApp_Oth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slide" Target="slide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9.xml"/><Relationship Id="rId18" Type="http://schemas.openxmlformats.org/officeDocument/2006/relationships/image" Target="../media/image32.svg"/><Relationship Id="rId26" Type="http://schemas.openxmlformats.org/officeDocument/2006/relationships/image" Target="../media/image38.svg"/><Relationship Id="rId3" Type="http://schemas.openxmlformats.org/officeDocument/2006/relationships/image" Target="../media/image5.svg"/><Relationship Id="rId21" Type="http://schemas.openxmlformats.org/officeDocument/2006/relationships/slide" Target="slide12.xml"/><Relationship Id="rId7" Type="http://schemas.openxmlformats.org/officeDocument/2006/relationships/slide" Target="slide13.xml"/><Relationship Id="rId12" Type="http://schemas.openxmlformats.org/officeDocument/2006/relationships/image" Target="../media/image28.svg"/><Relationship Id="rId17" Type="http://schemas.openxmlformats.org/officeDocument/2006/relationships/image" Target="../media/image31.png"/><Relationship Id="rId25" Type="http://schemas.openxmlformats.org/officeDocument/2006/relationships/image" Target="../media/image37.png"/><Relationship Id="rId2" Type="http://schemas.openxmlformats.org/officeDocument/2006/relationships/image" Target="../media/image4.png"/><Relationship Id="rId16" Type="http://schemas.openxmlformats.org/officeDocument/2006/relationships/slide" Target="slide11.xml"/><Relationship Id="rId20" Type="http://schemas.openxmlformats.org/officeDocument/2006/relationships/image" Target="../media/image34.svg"/><Relationship Id="rId1" Type="http://schemas.openxmlformats.org/officeDocument/2006/relationships/slideLayout" Target="../slideLayouts/slideLayout17.xml"/><Relationship Id="rId6" Type="http://schemas.openxmlformats.org/officeDocument/2006/relationships/image" Target="../media/image7.svg"/><Relationship Id="rId11" Type="http://schemas.openxmlformats.org/officeDocument/2006/relationships/image" Target="../media/image27.png"/><Relationship Id="rId24" Type="http://schemas.openxmlformats.org/officeDocument/2006/relationships/slide" Target="slide8.xml"/><Relationship Id="rId5" Type="http://schemas.openxmlformats.org/officeDocument/2006/relationships/image" Target="../media/image6.png"/><Relationship Id="rId15" Type="http://schemas.openxmlformats.org/officeDocument/2006/relationships/image" Target="../media/image30.svg"/><Relationship Id="rId23" Type="http://schemas.openxmlformats.org/officeDocument/2006/relationships/image" Target="../media/image36.svg"/><Relationship Id="rId10" Type="http://schemas.openxmlformats.org/officeDocument/2006/relationships/slide" Target="slide10.xml"/><Relationship Id="rId19" Type="http://schemas.openxmlformats.org/officeDocument/2006/relationships/image" Target="../media/image33.png"/><Relationship Id="rId4" Type="http://schemas.openxmlformats.org/officeDocument/2006/relationships/slide" Target="slide7.xml"/><Relationship Id="rId9" Type="http://schemas.openxmlformats.org/officeDocument/2006/relationships/image" Target="../media/image26.svg"/><Relationship Id="rId14" Type="http://schemas.openxmlformats.org/officeDocument/2006/relationships/image" Target="../media/image29.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slide" Target="slide23.xml"/><Relationship Id="rId18" Type="http://schemas.openxmlformats.org/officeDocument/2006/relationships/slide" Target="slide40.xml"/><Relationship Id="rId3" Type="http://schemas.openxmlformats.org/officeDocument/2006/relationships/image" Target="../media/image40.svg"/><Relationship Id="rId21" Type="http://schemas.openxmlformats.org/officeDocument/2006/relationships/slide" Target="slide53.xml"/><Relationship Id="rId7" Type="http://schemas.openxmlformats.org/officeDocument/2006/relationships/image" Target="../media/image4.png"/><Relationship Id="rId12" Type="http://schemas.openxmlformats.org/officeDocument/2006/relationships/slide" Target="slide21.xml"/><Relationship Id="rId17" Type="http://schemas.openxmlformats.org/officeDocument/2006/relationships/slide" Target="slide38.xml"/><Relationship Id="rId2" Type="http://schemas.openxmlformats.org/officeDocument/2006/relationships/image" Target="../media/image39.png"/><Relationship Id="rId16" Type="http://schemas.openxmlformats.org/officeDocument/2006/relationships/slide" Target="slide35.xml"/><Relationship Id="rId20" Type="http://schemas.openxmlformats.org/officeDocument/2006/relationships/slide" Target="slide50.xml"/><Relationship Id="rId1" Type="http://schemas.openxmlformats.org/officeDocument/2006/relationships/slideLayout" Target="../slideLayouts/slideLayout41.xml"/><Relationship Id="rId6" Type="http://schemas.openxmlformats.org/officeDocument/2006/relationships/image" Target="../media/image7.svg"/><Relationship Id="rId11" Type="http://schemas.openxmlformats.org/officeDocument/2006/relationships/slide" Target="slide19.xml"/><Relationship Id="rId5" Type="http://schemas.openxmlformats.org/officeDocument/2006/relationships/image" Target="../media/image6.png"/><Relationship Id="rId15" Type="http://schemas.openxmlformats.org/officeDocument/2006/relationships/slide" Target="slide32.xml"/><Relationship Id="rId10" Type="http://schemas.openxmlformats.org/officeDocument/2006/relationships/slide" Target="slide15.xml"/><Relationship Id="rId19" Type="http://schemas.openxmlformats.org/officeDocument/2006/relationships/slide" Target="slide47.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9.xml"/></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slide" Target="slide20.xml"/><Relationship Id="rId18" Type="http://schemas.openxmlformats.org/officeDocument/2006/relationships/slide" Target="slide28.xml"/><Relationship Id="rId3" Type="http://schemas.openxmlformats.org/officeDocument/2006/relationships/image" Target="../media/image5.svg"/><Relationship Id="rId21" Type="http://schemas.openxmlformats.org/officeDocument/2006/relationships/slide" Target="slide38.xml"/><Relationship Id="rId7" Type="http://schemas.openxmlformats.org/officeDocument/2006/relationships/image" Target="../media/image41.png"/><Relationship Id="rId12" Type="http://schemas.openxmlformats.org/officeDocument/2006/relationships/slide" Target="slide19.xml"/><Relationship Id="rId17" Type="http://schemas.openxmlformats.org/officeDocument/2006/relationships/slide" Target="slide29.xml"/><Relationship Id="rId25" Type="http://schemas.openxmlformats.org/officeDocument/2006/relationships/slide" Target="slide53.xml"/><Relationship Id="rId2" Type="http://schemas.openxmlformats.org/officeDocument/2006/relationships/image" Target="../media/image4.png"/><Relationship Id="rId16" Type="http://schemas.openxmlformats.org/officeDocument/2006/relationships/slide" Target="slide23.xml"/><Relationship Id="rId20" Type="http://schemas.openxmlformats.org/officeDocument/2006/relationships/slide" Target="slide35.xml"/><Relationship Id="rId1" Type="http://schemas.openxmlformats.org/officeDocument/2006/relationships/slideLayout" Target="../slideLayouts/slideLayout29.xml"/><Relationship Id="rId6" Type="http://schemas.openxmlformats.org/officeDocument/2006/relationships/image" Target="../media/image7.svg"/><Relationship Id="rId11" Type="http://schemas.openxmlformats.org/officeDocument/2006/relationships/slide" Target="slide17.xml"/><Relationship Id="rId24" Type="http://schemas.openxmlformats.org/officeDocument/2006/relationships/slide" Target="slide50.xml"/><Relationship Id="rId5" Type="http://schemas.openxmlformats.org/officeDocument/2006/relationships/image" Target="../media/image6.png"/><Relationship Id="rId15" Type="http://schemas.openxmlformats.org/officeDocument/2006/relationships/slide" Target="slide21.xml"/><Relationship Id="rId23" Type="http://schemas.openxmlformats.org/officeDocument/2006/relationships/slide" Target="slide47.xml"/><Relationship Id="rId10" Type="http://schemas.openxmlformats.org/officeDocument/2006/relationships/slide" Target="slide16.xml"/><Relationship Id="rId19" Type="http://schemas.openxmlformats.org/officeDocument/2006/relationships/slide" Target="slide32.xml"/><Relationship Id="rId4" Type="http://schemas.openxmlformats.org/officeDocument/2006/relationships/slide" Target="slide7.xml"/><Relationship Id="rId9" Type="http://schemas.openxmlformats.org/officeDocument/2006/relationships/slide" Target="slide15.xml"/><Relationship Id="rId14" Type="http://schemas.openxmlformats.org/officeDocument/2006/relationships/slide" Target="slide22.xml"/><Relationship Id="rId22" Type="http://schemas.openxmlformats.org/officeDocument/2006/relationships/slide" Target="slide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wireframe of a brain">
            <a:extLst>
              <a:ext uri="{FF2B5EF4-FFF2-40B4-BE49-F238E27FC236}">
                <a16:creationId xmlns:a16="http://schemas.microsoft.com/office/drawing/2014/main" id="{A1929D4C-FA39-0A6E-5A7F-D2B6F0D3F1A1}"/>
              </a:ext>
            </a:extLst>
          </p:cNvPr>
          <p:cNvPicPr>
            <a:picLocks noChangeAspect="1"/>
          </p:cNvPicPr>
          <p:nvPr/>
        </p:nvPicPr>
        <p:blipFill rotWithShape="1">
          <a:blip r:embed="rId3">
            <a:extLst>
              <a:ext uri="{28A0092B-C50C-407E-A947-70E740481C1C}">
                <a14:useLocalDpi xmlns:a14="http://schemas.microsoft.com/office/drawing/2010/main" val="0"/>
              </a:ext>
            </a:extLst>
          </a:blip>
          <a:srcRect t="10442" r="15125" b="9844"/>
          <a:stretch/>
        </p:blipFill>
        <p:spPr>
          <a:xfrm>
            <a:off x="2455942" y="-1"/>
            <a:ext cx="9736058" cy="6858001"/>
          </a:xfrm>
          <a:prstGeom prst="rect">
            <a:avLst/>
          </a:prstGeom>
        </p:spPr>
      </p:pic>
      <p:sp>
        <p:nvSpPr>
          <p:cNvPr id="9" name="Title 8">
            <a:extLst>
              <a:ext uri="{FF2B5EF4-FFF2-40B4-BE49-F238E27FC236}">
                <a16:creationId xmlns:a16="http://schemas.microsoft.com/office/drawing/2014/main" id="{BA5ED30D-8573-FA8D-7E2D-4D3D600395B3}"/>
              </a:ext>
            </a:extLst>
          </p:cNvPr>
          <p:cNvSpPr>
            <a:spLocks noGrp="1"/>
          </p:cNvSpPr>
          <p:nvPr>
            <p:ph type="title"/>
          </p:nvPr>
        </p:nvSpPr>
        <p:spPr>
          <a:xfrm>
            <a:off x="478366" y="2845009"/>
            <a:ext cx="5233117" cy="1374092"/>
          </a:xfrm>
        </p:spPr>
        <p:txBody>
          <a:bodyPr vert="horz" lIns="0" tIns="0" rIns="0" bIns="0" rtlCol="0" anchor="t" anchorCtr="0">
            <a:noAutofit/>
          </a:bodyPr>
          <a:lstStyle/>
          <a:p>
            <a:pPr algn="l"/>
            <a:r>
              <a:rPr lang="en-US" sz="4800" b="1" dirty="0">
                <a:solidFill>
                  <a:schemeClr val="bg1"/>
                </a:solidFill>
                <a:ea typeface="Calibri Light"/>
                <a:cs typeface="Calibri Light"/>
              </a:rPr>
              <a:t>Assessment ideas for an AI enabled world</a:t>
            </a:r>
          </a:p>
        </p:txBody>
      </p:sp>
      <p:sp>
        <p:nvSpPr>
          <p:cNvPr id="7" name="Text Placeholder 6">
            <a:extLst>
              <a:ext uri="{FF2B5EF4-FFF2-40B4-BE49-F238E27FC236}">
                <a16:creationId xmlns:a16="http://schemas.microsoft.com/office/drawing/2014/main" id="{19613EDE-1096-1B79-5031-8D33388F162A}"/>
              </a:ext>
            </a:extLst>
          </p:cNvPr>
          <p:cNvSpPr>
            <a:spLocks noGrp="1"/>
          </p:cNvSpPr>
          <p:nvPr>
            <p:ph type="body" idx="13"/>
          </p:nvPr>
        </p:nvSpPr>
        <p:spPr>
          <a:xfrm>
            <a:off x="478366" y="5031471"/>
            <a:ext cx="6446309" cy="1374092"/>
          </a:xfrm>
        </p:spPr>
        <p:txBody>
          <a:bodyPr anchor="b"/>
          <a:lstStyle/>
          <a:p>
            <a:r>
              <a:rPr lang="en-GB" sz="2400" dirty="0">
                <a:solidFill>
                  <a:schemeClr val="bg1"/>
                </a:solidFill>
              </a:rPr>
              <a:t>A menu of ideas to provoke discussion and reflection around assessment approaches in higher education.</a:t>
            </a:r>
          </a:p>
        </p:txBody>
      </p:sp>
      <p:pic>
        <p:nvPicPr>
          <p:cNvPr id="10" name="Content Placeholder 9" descr="CC-BY-NC-SA">
            <a:extLst>
              <a:ext uri="{FF2B5EF4-FFF2-40B4-BE49-F238E27FC236}">
                <a16:creationId xmlns:a16="http://schemas.microsoft.com/office/drawing/2014/main" id="{8857904C-6E1F-4D71-AE9C-65909A19CF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56813" y="452438"/>
            <a:ext cx="1648214" cy="576671"/>
          </a:xfrm>
          <a:prstGeom prst="rect">
            <a:avLst/>
          </a:prstGeom>
        </p:spPr>
      </p:pic>
    </p:spTree>
    <p:extLst>
      <p:ext uri="{BB962C8B-B14F-4D97-AF65-F5344CB8AC3E}">
        <p14:creationId xmlns:p14="http://schemas.microsoft.com/office/powerpoint/2010/main" val="409115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p:txBody>
          <a:bodyPr/>
          <a:lstStyle/>
          <a:p>
            <a:pPr marL="0" indent="0">
              <a:spcBef>
                <a:spcPts val="0"/>
              </a:spcBef>
              <a:buNone/>
            </a:pPr>
            <a:r>
              <a:rPr lang="en-US" sz="3200" dirty="0">
                <a:solidFill>
                  <a:schemeClr val="bg1"/>
                </a:solidFill>
              </a:rPr>
              <a:t>Quizzes and </a:t>
            </a:r>
            <a:br>
              <a:rPr lang="en-US" sz="3200" dirty="0">
                <a:solidFill>
                  <a:schemeClr val="bg1"/>
                </a:solidFill>
              </a:rPr>
            </a:br>
            <a:r>
              <a:rPr lang="en-US" sz="3200" dirty="0">
                <a:solidFill>
                  <a:schemeClr val="bg1"/>
                </a:solidFill>
              </a:rPr>
              <a:t>In-class Tests​​ </a:t>
            </a:r>
            <a:br>
              <a:rPr lang="en-US" sz="3200" dirty="0">
                <a:solidFill>
                  <a:schemeClr val="bg1"/>
                </a:solidFill>
              </a:rPr>
            </a:br>
            <a:endParaRPr lang="en-US" sz="3200" dirty="0">
              <a:solidFill>
                <a:schemeClr val="bg1"/>
              </a:solidFill>
            </a:endParaRPr>
          </a:p>
        </p:txBody>
      </p:sp>
      <p:pic>
        <p:nvPicPr>
          <p:cNvPr id="9" name="Graphic 8">
            <a:extLst>
              <a:ext uri="{FF2B5EF4-FFF2-40B4-BE49-F238E27FC236}">
                <a16:creationId xmlns:a16="http://schemas.microsoft.com/office/drawing/2014/main" id="{ACC50051-C987-D60D-4791-67FF5286B4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708774"/>
            <a:ext cx="5132970" cy="3120040"/>
          </a:xfrm>
          <a:prstGeom prst="rect">
            <a:avLst/>
          </a:prstGeom>
        </p:spPr>
      </p:pic>
      <p:sp>
        <p:nvSpPr>
          <p:cNvPr id="16" name="Content Placeholder 7" descr="Analyse public data »&#10;">
            <a:hlinkClick r:id="rId4" action="ppaction://hlinksldjump" highlightClick="1"/>
            <a:extLst>
              <a:ext uri="{FF2B5EF4-FFF2-40B4-BE49-F238E27FC236}">
                <a16:creationId xmlns:a16="http://schemas.microsoft.com/office/drawing/2014/main" id="{801ECD33-FC10-ABB4-B356-ED08A268A8B4}"/>
              </a:ext>
            </a:extLst>
          </p:cNvPr>
          <p:cNvSpPr txBox="1">
            <a:spLocks/>
          </p:cNvSpPr>
          <p:nvPr/>
        </p:nvSpPr>
        <p:spPr>
          <a:xfrm>
            <a:off x="5375275" y="1376363"/>
            <a:ext cx="3096000" cy="504000"/>
          </a:xfrm>
          <a:prstGeom prst="roundRect">
            <a:avLst>
              <a:gd name="adj" fmla="val 50000"/>
            </a:avLst>
          </a:prstGeom>
          <a:solidFill>
            <a:schemeClr val="accent5">
              <a:lumMod val="50000"/>
            </a:schemeClr>
          </a:solidFill>
          <a:ln>
            <a:solidFill>
              <a:schemeClr val="accent5">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Analyse</a:t>
            </a: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public data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5" name="Content Placeholder 7" descr="Data explainer »&#10;">
            <a:hlinkClick r:id="rId5" action="ppaction://hlinksldjump" highlightClick="1"/>
            <a:extLst>
              <a:ext uri="{FF2B5EF4-FFF2-40B4-BE49-F238E27FC236}">
                <a16:creationId xmlns:a16="http://schemas.microsoft.com/office/drawing/2014/main" id="{F38724CD-4BAD-DA2F-4CCD-3DA5E3845378}"/>
              </a:ext>
            </a:extLst>
          </p:cNvPr>
          <p:cNvSpPr txBox="1">
            <a:spLocks/>
          </p:cNvSpPr>
          <p:nvPr/>
        </p:nvSpPr>
        <p:spPr>
          <a:xfrm>
            <a:off x="8617634" y="1376363"/>
            <a:ext cx="3096000" cy="504000"/>
          </a:xfrm>
          <a:prstGeom prst="roundRect">
            <a:avLst>
              <a:gd name="adj" fmla="val 50000"/>
            </a:avLst>
          </a:prstGeom>
          <a:solidFill>
            <a:schemeClr val="accent5">
              <a:lumMod val="50000"/>
            </a:schemeClr>
          </a:solidFill>
          <a:ln>
            <a:solidFill>
              <a:schemeClr val="accent5">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Data explainer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pic>
        <p:nvPicPr>
          <p:cNvPr id="2" name="Graphic 1">
            <a:hlinkClick r:id="" action="ppaction://hlinkshowjump?jump=firstslide" highlightClick="1"/>
            <a:extLst>
              <a:ext uri="{FF2B5EF4-FFF2-40B4-BE49-F238E27FC236}">
                <a16:creationId xmlns:a16="http://schemas.microsoft.com/office/drawing/2014/main" id="{DEFBA42D-CB9F-4058-FEAC-E33F9A4816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73633" y="188913"/>
            <a:ext cx="504000" cy="504000"/>
          </a:xfrm>
          <a:prstGeom prst="rect">
            <a:avLst/>
          </a:prstGeom>
        </p:spPr>
      </p:pic>
      <p:pic>
        <p:nvPicPr>
          <p:cNvPr id="3" name="Graphic 2">
            <a:hlinkClick r:id="rId8" action="ppaction://hlinksldjump" highlightClick="1"/>
            <a:extLst>
              <a:ext uri="{FF2B5EF4-FFF2-40B4-BE49-F238E27FC236}">
                <a16:creationId xmlns:a16="http://schemas.microsoft.com/office/drawing/2014/main" id="{9B4FC20D-810A-381D-2CC4-EDBA6281D3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26650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hlinkClick r:id="" action="ppaction://hlinkshowjump?jump=firstslide" highlightClick="1"/>
            <a:extLst>
              <a:ext uri="{FF2B5EF4-FFF2-40B4-BE49-F238E27FC236}">
                <a16:creationId xmlns:a16="http://schemas.microsoft.com/office/drawing/2014/main" id="{5C203562-EFF5-8DAB-B27A-F88A8A072EF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3633" y="188913"/>
            <a:ext cx="504000" cy="504000"/>
          </a:xfrm>
          <a:prstGeom prst="rect">
            <a:avLst/>
          </a:prstGeom>
        </p:spPr>
      </p:pic>
      <p:pic>
        <p:nvPicPr>
          <p:cNvPr id="3" name="Graphic 2">
            <a:hlinkClick r:id="rId4" action="ppaction://hlinksldjump" highlightClick="1"/>
            <a:extLst>
              <a:ext uri="{FF2B5EF4-FFF2-40B4-BE49-F238E27FC236}">
                <a16:creationId xmlns:a16="http://schemas.microsoft.com/office/drawing/2014/main" id="{D2C51825-652D-9010-DBA7-455688347B3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pic>
        <p:nvPicPr>
          <p:cNvPr id="25" name="Graphic 24">
            <a:extLst>
              <a:ext uri="{FF2B5EF4-FFF2-40B4-BE49-F238E27FC236}">
                <a16:creationId xmlns:a16="http://schemas.microsoft.com/office/drawing/2014/main" id="{67B94FFC-AD2E-3C39-E66F-9D45BD610C0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8213" y="2221149"/>
            <a:ext cx="4636851" cy="4636851"/>
          </a:xfrm>
          <a:prstGeom prst="rect">
            <a:avLst/>
          </a:prstGeom>
        </p:spPr>
      </p:pic>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p:txBody>
          <a:bodyPr/>
          <a:lstStyle/>
          <a:p>
            <a:r>
              <a:rPr lang="en-US" dirty="0"/>
              <a:t>Practical exams</a:t>
            </a:r>
          </a:p>
        </p:txBody>
      </p:sp>
      <p:sp>
        <p:nvSpPr>
          <p:cNvPr id="15" name="Content Placeholder 7" descr="AI case studies »&#10;">
            <a:hlinkClick r:id="rId9" action="ppaction://hlinksldjump" highlightClick="1"/>
            <a:extLst>
              <a:ext uri="{FF2B5EF4-FFF2-40B4-BE49-F238E27FC236}">
                <a16:creationId xmlns:a16="http://schemas.microsoft.com/office/drawing/2014/main" id="{7CF5161E-D623-75A9-2F44-F6748B4708AE}"/>
              </a:ext>
            </a:extLst>
          </p:cNvPr>
          <p:cNvSpPr txBox="1">
            <a:spLocks/>
          </p:cNvSpPr>
          <p:nvPr/>
        </p:nvSpPr>
        <p:spPr>
          <a:xfrm>
            <a:off x="5374481" y="1364608"/>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AI case studies </a:t>
            </a:r>
            <a:r>
              <a:rPr lang="en-US" sz="1600" b="1" dirty="0">
                <a:latin typeface="Gotham Light" pitchFamily="50" charset="0"/>
              </a:rPr>
              <a:t>»</a:t>
            </a:r>
            <a:endParaRPr lang="en-US" sz="1600" dirty="0"/>
          </a:p>
        </p:txBody>
      </p:sp>
      <p:sp>
        <p:nvSpPr>
          <p:cNvPr id="10" name="Content Placeholder 7" descr="AI prompt competition »&#10;">
            <a:hlinkClick r:id="rId10" action="ppaction://hlinksldjump" highlightClick="1"/>
            <a:extLst>
              <a:ext uri="{FF2B5EF4-FFF2-40B4-BE49-F238E27FC236}">
                <a16:creationId xmlns:a16="http://schemas.microsoft.com/office/drawing/2014/main" id="{87E65138-5CFB-41D3-84C6-62EDE4EEC264}"/>
              </a:ext>
            </a:extLst>
          </p:cNvPr>
          <p:cNvSpPr txBox="1">
            <a:spLocks/>
          </p:cNvSpPr>
          <p:nvPr/>
        </p:nvSpPr>
        <p:spPr>
          <a:xfrm>
            <a:off x="5374481" y="2039102"/>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AI prompt competition </a:t>
            </a:r>
            <a:r>
              <a:rPr lang="en-US" sz="1600" b="1" dirty="0">
                <a:latin typeface="Gotham Light" pitchFamily="50" charset="0"/>
              </a:rPr>
              <a:t>»</a:t>
            </a:r>
            <a:endParaRPr lang="en-US" sz="1600" dirty="0"/>
          </a:p>
        </p:txBody>
      </p:sp>
      <p:sp>
        <p:nvSpPr>
          <p:cNvPr id="11" name="Content Placeholder 7" descr="AI road test »&#10;">
            <a:hlinkClick r:id="rId11" action="ppaction://hlinksldjump" highlightClick="1"/>
            <a:extLst>
              <a:ext uri="{FF2B5EF4-FFF2-40B4-BE49-F238E27FC236}">
                <a16:creationId xmlns:a16="http://schemas.microsoft.com/office/drawing/2014/main" id="{B9E1114C-3C1C-1E60-322C-7F271D0DAB31}"/>
              </a:ext>
            </a:extLst>
          </p:cNvPr>
          <p:cNvSpPr txBox="1">
            <a:spLocks/>
          </p:cNvSpPr>
          <p:nvPr/>
        </p:nvSpPr>
        <p:spPr>
          <a:xfrm>
            <a:off x="5374481" y="2713596"/>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AI road test </a:t>
            </a:r>
            <a:r>
              <a:rPr lang="en-US" sz="1600" b="1" dirty="0">
                <a:latin typeface="Gotham Light" pitchFamily="50" charset="0"/>
              </a:rPr>
              <a:t>»</a:t>
            </a:r>
            <a:endParaRPr lang="en-US" sz="1600" dirty="0"/>
          </a:p>
        </p:txBody>
      </p:sp>
      <p:sp>
        <p:nvSpPr>
          <p:cNvPr id="12" name="Content Placeholder 7" descr="AI think-pair-share »&#10;">
            <a:hlinkClick r:id="rId12" action="ppaction://hlinksldjump" highlightClick="1"/>
            <a:extLst>
              <a:ext uri="{FF2B5EF4-FFF2-40B4-BE49-F238E27FC236}">
                <a16:creationId xmlns:a16="http://schemas.microsoft.com/office/drawing/2014/main" id="{05AE1622-159A-10CA-857D-7D1EAA2F58E2}"/>
              </a:ext>
            </a:extLst>
          </p:cNvPr>
          <p:cNvSpPr txBox="1">
            <a:spLocks/>
          </p:cNvSpPr>
          <p:nvPr/>
        </p:nvSpPr>
        <p:spPr>
          <a:xfrm>
            <a:off x="5374481" y="3388090"/>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AI think-pair-share </a:t>
            </a:r>
            <a:r>
              <a:rPr lang="en-US" sz="1600" b="1" dirty="0">
                <a:latin typeface="Gotham Light" pitchFamily="50" charset="0"/>
              </a:rPr>
              <a:t>»</a:t>
            </a:r>
            <a:endParaRPr lang="en-US" sz="1600" dirty="0"/>
          </a:p>
        </p:txBody>
      </p:sp>
      <p:sp>
        <p:nvSpPr>
          <p:cNvPr id="4" name="Content Placeholder 7" descr="Annotated bibliography »&#10;">
            <a:hlinkClick r:id="rId13" action="ppaction://hlinksldjump" highlightClick="1"/>
            <a:extLst>
              <a:ext uri="{FF2B5EF4-FFF2-40B4-BE49-F238E27FC236}">
                <a16:creationId xmlns:a16="http://schemas.microsoft.com/office/drawing/2014/main" id="{3E778F58-1E32-645F-015F-7C5EB76D0EBC}"/>
              </a:ext>
            </a:extLst>
          </p:cNvPr>
          <p:cNvSpPr txBox="1">
            <a:spLocks/>
          </p:cNvSpPr>
          <p:nvPr/>
        </p:nvSpPr>
        <p:spPr>
          <a:xfrm>
            <a:off x="5374481" y="4062584"/>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Annotated bibliography </a:t>
            </a:r>
            <a:r>
              <a:rPr lang="en-US" sz="1600" b="1" dirty="0">
                <a:latin typeface="Gotham Light" pitchFamily="50" charset="0"/>
              </a:rPr>
              <a:t>»</a:t>
            </a:r>
            <a:endParaRPr lang="en-US" sz="1600" dirty="0"/>
          </a:p>
        </p:txBody>
      </p:sp>
      <p:sp>
        <p:nvSpPr>
          <p:cNvPr id="14" name="Content Placeholder 7" descr="Case study (student led) »&#10;">
            <a:hlinkClick r:id="rId14" action="ppaction://hlinksldjump" highlightClick="1"/>
            <a:extLst>
              <a:ext uri="{FF2B5EF4-FFF2-40B4-BE49-F238E27FC236}">
                <a16:creationId xmlns:a16="http://schemas.microsoft.com/office/drawing/2014/main" id="{20115B57-93E3-7B47-8F80-4D477EBCFDF0}"/>
              </a:ext>
            </a:extLst>
          </p:cNvPr>
          <p:cNvSpPr txBox="1">
            <a:spLocks/>
          </p:cNvSpPr>
          <p:nvPr/>
        </p:nvSpPr>
        <p:spPr>
          <a:xfrm>
            <a:off x="5374481" y="4737078"/>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Case study (student led) </a:t>
            </a:r>
            <a:r>
              <a:rPr lang="en-US" sz="1600" b="1" dirty="0">
                <a:latin typeface="Gotham Light" pitchFamily="50" charset="0"/>
              </a:rPr>
              <a:t>»</a:t>
            </a:r>
            <a:endParaRPr lang="en-US" sz="1600" dirty="0"/>
          </a:p>
        </p:txBody>
      </p:sp>
      <p:sp>
        <p:nvSpPr>
          <p:cNvPr id="17" name="Content Placeholder 7" descr="Design a quiz »&#10;">
            <a:hlinkClick r:id="rId15" action="ppaction://hlinksldjump" highlightClick="1"/>
            <a:extLst>
              <a:ext uri="{FF2B5EF4-FFF2-40B4-BE49-F238E27FC236}">
                <a16:creationId xmlns:a16="http://schemas.microsoft.com/office/drawing/2014/main" id="{94E5C351-ABAD-5797-32A2-59CB97F84B66}"/>
              </a:ext>
            </a:extLst>
          </p:cNvPr>
          <p:cNvSpPr txBox="1">
            <a:spLocks/>
          </p:cNvSpPr>
          <p:nvPr/>
        </p:nvSpPr>
        <p:spPr>
          <a:xfrm>
            <a:off x="5374481" y="5411571"/>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Design a quiz </a:t>
            </a:r>
            <a:r>
              <a:rPr lang="en-US" sz="1600" b="1" dirty="0">
                <a:latin typeface="Gotham Light" pitchFamily="50" charset="0"/>
              </a:rPr>
              <a:t>»</a:t>
            </a:r>
            <a:endParaRPr lang="en-US" sz="1600" dirty="0"/>
          </a:p>
        </p:txBody>
      </p:sp>
      <p:sp>
        <p:nvSpPr>
          <p:cNvPr id="18" name="Content Placeholder 7" descr="Field viva »&#10;">
            <a:hlinkClick r:id="rId16" action="ppaction://hlinksldjump" highlightClick="1"/>
            <a:extLst>
              <a:ext uri="{FF2B5EF4-FFF2-40B4-BE49-F238E27FC236}">
                <a16:creationId xmlns:a16="http://schemas.microsoft.com/office/drawing/2014/main" id="{0E097C56-05F5-2A92-2D72-A799EE10A0E6}"/>
              </a:ext>
            </a:extLst>
          </p:cNvPr>
          <p:cNvSpPr txBox="1">
            <a:spLocks/>
          </p:cNvSpPr>
          <p:nvPr/>
        </p:nvSpPr>
        <p:spPr>
          <a:xfrm>
            <a:off x="8618163" y="1364608"/>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Field viva </a:t>
            </a:r>
            <a:r>
              <a:rPr lang="en-US" sz="1600" b="1" dirty="0">
                <a:latin typeface="Gotham Light" pitchFamily="50" charset="0"/>
              </a:rPr>
              <a:t>»</a:t>
            </a:r>
            <a:endParaRPr lang="en-US" sz="1600" dirty="0"/>
          </a:p>
        </p:txBody>
      </p:sp>
      <p:sp>
        <p:nvSpPr>
          <p:cNvPr id="19" name="Content Placeholder 7" descr="Public meeting »&#10;">
            <a:hlinkClick r:id="rId17" action="ppaction://hlinksldjump" highlightClick="1"/>
            <a:extLst>
              <a:ext uri="{FF2B5EF4-FFF2-40B4-BE49-F238E27FC236}">
                <a16:creationId xmlns:a16="http://schemas.microsoft.com/office/drawing/2014/main" id="{06194516-566B-67F3-0232-455BFFDAF46F}"/>
              </a:ext>
            </a:extLst>
          </p:cNvPr>
          <p:cNvSpPr txBox="1">
            <a:spLocks/>
          </p:cNvSpPr>
          <p:nvPr/>
        </p:nvSpPr>
        <p:spPr>
          <a:xfrm>
            <a:off x="8618163" y="2039102"/>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Public meeting </a:t>
            </a:r>
            <a:r>
              <a:rPr lang="en-US" sz="1600" b="1" dirty="0">
                <a:latin typeface="Gotham Light" pitchFamily="50" charset="0"/>
              </a:rPr>
              <a:t>»</a:t>
            </a:r>
            <a:endParaRPr lang="en-US" sz="1600" dirty="0"/>
          </a:p>
        </p:txBody>
      </p:sp>
      <p:sp>
        <p:nvSpPr>
          <p:cNvPr id="20" name="Content Placeholder 7" descr="Research translation »&#10;">
            <a:hlinkClick r:id="rId18" action="ppaction://hlinksldjump" highlightClick="1"/>
            <a:extLst>
              <a:ext uri="{FF2B5EF4-FFF2-40B4-BE49-F238E27FC236}">
                <a16:creationId xmlns:a16="http://schemas.microsoft.com/office/drawing/2014/main" id="{B10D7EC7-EBC2-642B-2237-F843BB0E8F7A}"/>
              </a:ext>
            </a:extLst>
          </p:cNvPr>
          <p:cNvSpPr txBox="1">
            <a:spLocks/>
          </p:cNvSpPr>
          <p:nvPr/>
        </p:nvSpPr>
        <p:spPr>
          <a:xfrm>
            <a:off x="8618163" y="2713596"/>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Research translation </a:t>
            </a:r>
            <a:r>
              <a:rPr lang="en-US" sz="1600" b="1" dirty="0">
                <a:latin typeface="Gotham Light" pitchFamily="50" charset="0"/>
              </a:rPr>
              <a:t>»</a:t>
            </a:r>
            <a:endParaRPr lang="en-US" sz="1600" dirty="0"/>
          </a:p>
        </p:txBody>
      </p:sp>
      <p:sp>
        <p:nvSpPr>
          <p:cNvPr id="21" name="Content Placeholder 7" descr="Simulation »&#10;">
            <a:hlinkClick r:id="rId19" action="ppaction://hlinksldjump" highlightClick="1"/>
            <a:extLst>
              <a:ext uri="{FF2B5EF4-FFF2-40B4-BE49-F238E27FC236}">
                <a16:creationId xmlns:a16="http://schemas.microsoft.com/office/drawing/2014/main" id="{A2A3270B-954C-1D90-319C-810FDE044F22}"/>
              </a:ext>
            </a:extLst>
          </p:cNvPr>
          <p:cNvSpPr txBox="1">
            <a:spLocks/>
          </p:cNvSpPr>
          <p:nvPr/>
        </p:nvSpPr>
        <p:spPr>
          <a:xfrm>
            <a:off x="8618163" y="3388090"/>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cs typeface="Arial"/>
              </a:rPr>
              <a:t>Simulation </a:t>
            </a:r>
            <a:r>
              <a:rPr lang="en-US" sz="1600" b="1" dirty="0">
                <a:latin typeface="Gotham Light" pitchFamily="50" charset="0"/>
              </a:rPr>
              <a:t>»</a:t>
            </a:r>
            <a:endParaRPr lang="en-US" sz="1600" dirty="0"/>
          </a:p>
        </p:txBody>
      </p:sp>
      <p:sp>
        <p:nvSpPr>
          <p:cNvPr id="22" name="Content Placeholder 7" descr="Talk like TED »&#10;">
            <a:hlinkClick r:id="rId20" action="ppaction://hlinksldjump" highlightClick="1"/>
            <a:extLst>
              <a:ext uri="{FF2B5EF4-FFF2-40B4-BE49-F238E27FC236}">
                <a16:creationId xmlns:a16="http://schemas.microsoft.com/office/drawing/2014/main" id="{F1DE213D-7F5A-647E-DF88-3DE5613A915E}"/>
              </a:ext>
            </a:extLst>
          </p:cNvPr>
          <p:cNvSpPr txBox="1">
            <a:spLocks/>
          </p:cNvSpPr>
          <p:nvPr/>
        </p:nvSpPr>
        <p:spPr>
          <a:xfrm>
            <a:off x="8618163" y="4062584"/>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cs typeface="Arial"/>
              </a:rPr>
              <a:t>Talk like TED </a:t>
            </a:r>
            <a:r>
              <a:rPr lang="en-US" sz="1600" b="1" dirty="0">
                <a:latin typeface="Gotham Light" pitchFamily="50" charset="0"/>
              </a:rPr>
              <a:t>»</a:t>
            </a:r>
            <a:endParaRPr lang="en-US" sz="1600" dirty="0"/>
          </a:p>
        </p:txBody>
      </p:sp>
      <p:sp>
        <p:nvSpPr>
          <p:cNvPr id="23" name="Content Placeholder 7" descr="Triple jump »&#10;">
            <a:hlinkClick r:id="rId21" action="ppaction://hlinksldjump" highlightClick="1"/>
            <a:extLst>
              <a:ext uri="{FF2B5EF4-FFF2-40B4-BE49-F238E27FC236}">
                <a16:creationId xmlns:a16="http://schemas.microsoft.com/office/drawing/2014/main" id="{77B862BA-9BA2-5D27-96DD-55504C2ACD35}"/>
              </a:ext>
            </a:extLst>
          </p:cNvPr>
          <p:cNvSpPr txBox="1">
            <a:spLocks/>
          </p:cNvSpPr>
          <p:nvPr/>
        </p:nvSpPr>
        <p:spPr>
          <a:xfrm>
            <a:off x="8618163" y="4737078"/>
            <a:ext cx="3096000" cy="504000"/>
          </a:xfrm>
          <a:prstGeom prst="roundRect">
            <a:avLst>
              <a:gd name="adj" fmla="val 50000"/>
            </a:avLst>
          </a:prstGeom>
          <a:solidFill>
            <a:schemeClr val="accent2">
              <a:lumMod val="75000"/>
            </a:schemeClr>
          </a:solidFill>
          <a:ln>
            <a:solidFill>
              <a:srgbClr val="009C94"/>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cs typeface="Arial"/>
              </a:rPr>
              <a:t>Triple jump </a:t>
            </a:r>
            <a:r>
              <a:rPr lang="en-US" sz="1600" b="1" dirty="0">
                <a:latin typeface="Gotham Light" pitchFamily="50" charset="0"/>
              </a:rPr>
              <a:t>»</a:t>
            </a:r>
            <a:endParaRPr lang="en-US" sz="1600" dirty="0"/>
          </a:p>
        </p:txBody>
      </p:sp>
    </p:spTree>
    <p:extLst>
      <p:ext uri="{BB962C8B-B14F-4D97-AF65-F5344CB8AC3E}">
        <p14:creationId xmlns:p14="http://schemas.microsoft.com/office/powerpoint/2010/main" val="138793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E29A41-77C1-8EA7-AD02-88E93E54232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8862" y="2354892"/>
            <a:ext cx="4503107" cy="4503107"/>
          </a:xfrm>
          <a:prstGeom prst="rect">
            <a:avLst/>
          </a:prstGeom>
        </p:spPr>
      </p:pic>
      <p:pic>
        <p:nvPicPr>
          <p:cNvPr id="2" name="Graphic 1">
            <a:hlinkClick r:id="" action="ppaction://hlinkshowjump?jump=firstslide" highlightClick="1"/>
            <a:extLst>
              <a:ext uri="{FF2B5EF4-FFF2-40B4-BE49-F238E27FC236}">
                <a16:creationId xmlns:a16="http://schemas.microsoft.com/office/drawing/2014/main" id="{2D0E26E4-5245-1421-609C-005553ABCA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73633" y="188913"/>
            <a:ext cx="504000" cy="504000"/>
          </a:xfrm>
          <a:prstGeom prst="rect">
            <a:avLst/>
          </a:prstGeom>
        </p:spPr>
      </p:pic>
      <p:pic>
        <p:nvPicPr>
          <p:cNvPr id="4" name="Graphic 3">
            <a:hlinkClick r:id="rId6" action="ppaction://hlinksldjump" highlightClick="1"/>
            <a:extLst>
              <a:ext uri="{FF2B5EF4-FFF2-40B4-BE49-F238E27FC236}">
                <a16:creationId xmlns:a16="http://schemas.microsoft.com/office/drawing/2014/main" id="{12CE5E18-F053-7025-9C8A-EFD218554A6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89152" y="188913"/>
            <a:ext cx="504000" cy="504000"/>
          </a:xfrm>
          <a:prstGeom prst="rect">
            <a:avLst/>
          </a:prstGeom>
        </p:spPr>
      </p:pic>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p:txBody>
          <a:bodyPr/>
          <a:lstStyle/>
          <a:p>
            <a:r>
              <a:rPr lang="en-US" dirty="0"/>
              <a:t>Dissertation</a:t>
            </a:r>
          </a:p>
        </p:txBody>
      </p:sp>
      <p:sp>
        <p:nvSpPr>
          <p:cNvPr id="30" name="Content Placeholder 7" descr="AI solution finder »&#10;">
            <a:hlinkClick r:id="rId9" action="ppaction://hlinksldjump" highlightClick="1"/>
            <a:extLst>
              <a:ext uri="{FF2B5EF4-FFF2-40B4-BE49-F238E27FC236}">
                <a16:creationId xmlns:a16="http://schemas.microsoft.com/office/drawing/2014/main" id="{D70570FC-3DEE-1769-9143-BF2A05EDE6F8}"/>
              </a:ext>
            </a:extLst>
          </p:cNvPr>
          <p:cNvSpPr txBox="1">
            <a:spLocks/>
          </p:cNvSpPr>
          <p:nvPr/>
        </p:nvSpPr>
        <p:spPr>
          <a:xfrm>
            <a:off x="5375275" y="1371093"/>
            <a:ext cx="3096000" cy="504000"/>
          </a:xfrm>
          <a:prstGeom prst="roundRect">
            <a:avLst>
              <a:gd name="adj" fmla="val 50000"/>
            </a:avLst>
          </a:prstGeom>
          <a:solidFill>
            <a:schemeClr val="accent4">
              <a:lumMod val="5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solution finder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5" name="Content Placeholder 7" descr="Case study (student led) »&#10;">
            <a:hlinkClick r:id="rId10" action="ppaction://hlinksldjump" highlightClick="1"/>
            <a:extLst>
              <a:ext uri="{FF2B5EF4-FFF2-40B4-BE49-F238E27FC236}">
                <a16:creationId xmlns:a16="http://schemas.microsoft.com/office/drawing/2014/main" id="{AED8CE5A-158E-93FC-E66F-DCA15B1E67EB}"/>
              </a:ext>
            </a:extLst>
          </p:cNvPr>
          <p:cNvSpPr txBox="1">
            <a:spLocks/>
          </p:cNvSpPr>
          <p:nvPr/>
        </p:nvSpPr>
        <p:spPr>
          <a:xfrm>
            <a:off x="5375275" y="2046489"/>
            <a:ext cx="3096000" cy="504000"/>
          </a:xfrm>
          <a:prstGeom prst="roundRect">
            <a:avLst>
              <a:gd name="adj" fmla="val 50000"/>
            </a:avLst>
          </a:prstGeom>
          <a:solidFill>
            <a:schemeClr val="accent4">
              <a:lumMod val="5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Case study (student led)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6" name="Content Placeholder 7" descr="Consultant report »&#10;">
            <a:hlinkClick r:id="rId11" action="ppaction://hlinksldjump" highlightClick="1"/>
            <a:extLst>
              <a:ext uri="{FF2B5EF4-FFF2-40B4-BE49-F238E27FC236}">
                <a16:creationId xmlns:a16="http://schemas.microsoft.com/office/drawing/2014/main" id="{FAF110D4-906E-3B1D-67D7-186295413255}"/>
              </a:ext>
            </a:extLst>
          </p:cNvPr>
          <p:cNvSpPr txBox="1">
            <a:spLocks/>
          </p:cNvSpPr>
          <p:nvPr/>
        </p:nvSpPr>
        <p:spPr>
          <a:xfrm>
            <a:off x="5375275" y="2721885"/>
            <a:ext cx="3096000" cy="504000"/>
          </a:xfrm>
          <a:prstGeom prst="roundRect">
            <a:avLst>
              <a:gd name="adj" fmla="val 50000"/>
            </a:avLst>
          </a:prstGeom>
          <a:solidFill>
            <a:schemeClr val="accent4">
              <a:lumMod val="5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Consultant report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7" name="Content Placeholder 7" descr="Documentary assignment »&#10;">
            <a:hlinkClick r:id="rId12" action="ppaction://hlinksldjump" highlightClick="1"/>
            <a:extLst>
              <a:ext uri="{FF2B5EF4-FFF2-40B4-BE49-F238E27FC236}">
                <a16:creationId xmlns:a16="http://schemas.microsoft.com/office/drawing/2014/main" id="{1B269F3F-97B9-970C-3765-3B8C1196C592}"/>
              </a:ext>
            </a:extLst>
          </p:cNvPr>
          <p:cNvSpPr txBox="1">
            <a:spLocks/>
          </p:cNvSpPr>
          <p:nvPr/>
        </p:nvSpPr>
        <p:spPr>
          <a:xfrm>
            <a:off x="8617634" y="1371093"/>
            <a:ext cx="3096000" cy="504000"/>
          </a:xfrm>
          <a:prstGeom prst="roundRect">
            <a:avLst>
              <a:gd name="adj" fmla="val 50000"/>
            </a:avLst>
          </a:prstGeom>
          <a:solidFill>
            <a:schemeClr val="accent4">
              <a:lumMod val="5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Documentary assignment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9" name="Content Placeholder 7" descr="Micro action research project »&#10;">
            <a:hlinkClick r:id="rId13" action="ppaction://hlinksldjump" highlightClick="1"/>
            <a:extLst>
              <a:ext uri="{FF2B5EF4-FFF2-40B4-BE49-F238E27FC236}">
                <a16:creationId xmlns:a16="http://schemas.microsoft.com/office/drawing/2014/main" id="{BD0D48B6-6BAF-F5AB-8F2B-46F0561B0F98}"/>
              </a:ext>
            </a:extLst>
          </p:cNvPr>
          <p:cNvSpPr txBox="1">
            <a:spLocks/>
          </p:cNvSpPr>
          <p:nvPr/>
        </p:nvSpPr>
        <p:spPr>
          <a:xfrm>
            <a:off x="8617634" y="2046489"/>
            <a:ext cx="3096000" cy="504000"/>
          </a:xfrm>
          <a:prstGeom prst="roundRect">
            <a:avLst>
              <a:gd name="adj" fmla="val 50000"/>
            </a:avLst>
          </a:prstGeom>
          <a:solidFill>
            <a:schemeClr val="accent4">
              <a:lumMod val="50000"/>
            </a:schemeClr>
          </a:solidFill>
          <a:ln>
            <a:solidFill>
              <a:schemeClr val="accent4">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Micro action research project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Tree>
    <p:extLst>
      <p:ext uri="{BB962C8B-B14F-4D97-AF65-F5344CB8AC3E}">
        <p14:creationId xmlns:p14="http://schemas.microsoft.com/office/powerpoint/2010/main" val="124752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hlinkClick r:id="" action="ppaction://hlinkshowjump?jump=firstslide" highlightClick="1"/>
            <a:extLst>
              <a:ext uri="{FF2B5EF4-FFF2-40B4-BE49-F238E27FC236}">
                <a16:creationId xmlns:a16="http://schemas.microsoft.com/office/drawing/2014/main" id="{9A29C6E9-7A96-ADAD-9C8E-5212DB5202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3633" y="188913"/>
            <a:ext cx="504000" cy="504000"/>
          </a:xfrm>
          <a:prstGeom prst="rect">
            <a:avLst/>
          </a:prstGeom>
        </p:spPr>
      </p:pic>
      <p:pic>
        <p:nvPicPr>
          <p:cNvPr id="3" name="Graphic 2">
            <a:hlinkClick r:id="rId4" action="ppaction://hlinksldjump" highlightClick="1"/>
            <a:extLst>
              <a:ext uri="{FF2B5EF4-FFF2-40B4-BE49-F238E27FC236}">
                <a16:creationId xmlns:a16="http://schemas.microsoft.com/office/drawing/2014/main" id="{178CF45D-1539-15FC-2B9B-7B25321CF65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a:xfrm>
            <a:off x="478366" y="1376363"/>
            <a:ext cx="11235797" cy="504000"/>
          </a:xfrm>
        </p:spPr>
        <p:txBody>
          <a:bodyPr/>
          <a:lstStyle/>
          <a:p>
            <a:r>
              <a:rPr lang="en-GB" dirty="0">
                <a:solidFill>
                  <a:schemeClr val="bg1"/>
                </a:solidFill>
              </a:rPr>
              <a:t>Coursework and other Written Assessments</a:t>
            </a:r>
          </a:p>
        </p:txBody>
      </p:sp>
      <p:sp>
        <p:nvSpPr>
          <p:cNvPr id="31" name="Content Placeholder 7" descr="AI case studies »&#10;">
            <a:hlinkClick r:id="rId7" action="ppaction://hlinksldjump" highlightClick="1"/>
            <a:extLst>
              <a:ext uri="{FF2B5EF4-FFF2-40B4-BE49-F238E27FC236}">
                <a16:creationId xmlns:a16="http://schemas.microsoft.com/office/drawing/2014/main" id="{8DE24C25-B014-0D56-3944-B79E0C43B702}"/>
              </a:ext>
            </a:extLst>
          </p:cNvPr>
          <p:cNvSpPr txBox="1">
            <a:spLocks/>
          </p:cNvSpPr>
          <p:nvPr/>
        </p:nvSpPr>
        <p:spPr>
          <a:xfrm>
            <a:off x="475762" y="212056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case studies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8" name="Content Placeholder 7" descr="AI chatbot research »&#10;">
            <a:hlinkClick r:id="rId8" action="ppaction://hlinksldjump" highlightClick="1"/>
            <a:extLst>
              <a:ext uri="{FF2B5EF4-FFF2-40B4-BE49-F238E27FC236}">
                <a16:creationId xmlns:a16="http://schemas.microsoft.com/office/drawing/2014/main" id="{2048DF24-A731-8E09-8A52-98D356061095}"/>
              </a:ext>
            </a:extLst>
          </p:cNvPr>
          <p:cNvSpPr txBox="1">
            <a:spLocks/>
          </p:cNvSpPr>
          <p:nvPr/>
        </p:nvSpPr>
        <p:spPr>
          <a:xfrm>
            <a:off x="475762" y="2555918"/>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chatbot research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2" name="Content Placeholder 7" descr="AI generated research leads »&#10;">
            <a:hlinkClick r:id="rId9" action="ppaction://hlinksldjump" highlightClick="1"/>
            <a:extLst>
              <a:ext uri="{FF2B5EF4-FFF2-40B4-BE49-F238E27FC236}">
                <a16:creationId xmlns:a16="http://schemas.microsoft.com/office/drawing/2014/main" id="{F5E209BE-75C9-8D18-7B53-3A17CCAE47DD}"/>
              </a:ext>
            </a:extLst>
          </p:cNvPr>
          <p:cNvSpPr txBox="1">
            <a:spLocks/>
          </p:cNvSpPr>
          <p:nvPr/>
        </p:nvSpPr>
        <p:spPr>
          <a:xfrm>
            <a:off x="475762" y="299126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generated research leads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3" name="Content Placeholder 7" descr="AI prompt competition »&#10;">
            <a:hlinkClick r:id="rId10" action="ppaction://hlinksldjump" highlightClick="1"/>
            <a:extLst>
              <a:ext uri="{FF2B5EF4-FFF2-40B4-BE49-F238E27FC236}">
                <a16:creationId xmlns:a16="http://schemas.microsoft.com/office/drawing/2014/main" id="{134BDE41-C184-74B7-D577-F2B36E700A5D}"/>
              </a:ext>
            </a:extLst>
          </p:cNvPr>
          <p:cNvSpPr txBox="1">
            <a:spLocks/>
          </p:cNvSpPr>
          <p:nvPr/>
        </p:nvSpPr>
        <p:spPr>
          <a:xfrm>
            <a:off x="475762" y="3426620"/>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prompt competition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4" name="Content Placeholder 7" descr="AI road test »&#10;">
            <a:hlinkClick r:id="rId11" action="ppaction://hlinksldjump" highlightClick="1"/>
            <a:extLst>
              <a:ext uri="{FF2B5EF4-FFF2-40B4-BE49-F238E27FC236}">
                <a16:creationId xmlns:a16="http://schemas.microsoft.com/office/drawing/2014/main" id="{53B5D9EC-C088-4641-B820-5692644505A1}"/>
              </a:ext>
            </a:extLst>
          </p:cNvPr>
          <p:cNvSpPr txBox="1">
            <a:spLocks/>
          </p:cNvSpPr>
          <p:nvPr/>
        </p:nvSpPr>
        <p:spPr>
          <a:xfrm>
            <a:off x="475762" y="386197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road test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0" name="Content Placeholder 7" descr="AI solution finder »&#10;">
            <a:hlinkClick r:id="rId12" action="ppaction://hlinksldjump" highlightClick="1"/>
            <a:extLst>
              <a:ext uri="{FF2B5EF4-FFF2-40B4-BE49-F238E27FC236}">
                <a16:creationId xmlns:a16="http://schemas.microsoft.com/office/drawing/2014/main" id="{D10BD252-9272-7E5E-E639-EED51F2CF5B9}"/>
              </a:ext>
            </a:extLst>
          </p:cNvPr>
          <p:cNvSpPr txBox="1">
            <a:spLocks/>
          </p:cNvSpPr>
          <p:nvPr/>
        </p:nvSpPr>
        <p:spPr>
          <a:xfrm>
            <a:off x="475762" y="4297322"/>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solution finder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5" name="Content Placeholder 7" descr="AI think-pair-share »&#10;">
            <a:hlinkClick r:id="rId13" action="ppaction://hlinksldjump" highlightClick="1"/>
            <a:extLst>
              <a:ext uri="{FF2B5EF4-FFF2-40B4-BE49-F238E27FC236}">
                <a16:creationId xmlns:a16="http://schemas.microsoft.com/office/drawing/2014/main" id="{E76CB85B-8A84-4EFD-D13B-5829A4AD3D6F}"/>
              </a:ext>
            </a:extLst>
          </p:cNvPr>
          <p:cNvSpPr txBox="1">
            <a:spLocks/>
          </p:cNvSpPr>
          <p:nvPr/>
        </p:nvSpPr>
        <p:spPr>
          <a:xfrm>
            <a:off x="475762" y="473267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think-pair-share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6" name="Content Placeholder 7" descr="Analyse public data »&#10;">
            <a:hlinkClick r:id="rId14" action="ppaction://hlinksldjump" highlightClick="1"/>
            <a:extLst>
              <a:ext uri="{FF2B5EF4-FFF2-40B4-BE49-F238E27FC236}">
                <a16:creationId xmlns:a16="http://schemas.microsoft.com/office/drawing/2014/main" id="{07A73FF2-EE4F-E741-3E89-5E20191B341C}"/>
              </a:ext>
            </a:extLst>
          </p:cNvPr>
          <p:cNvSpPr txBox="1">
            <a:spLocks/>
          </p:cNvSpPr>
          <p:nvPr/>
        </p:nvSpPr>
        <p:spPr>
          <a:xfrm>
            <a:off x="475762" y="5168024"/>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Analyse</a:t>
            </a: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public data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6" name="Content Placeholder 7" descr="Annotated bibliography »&#10;">
            <a:hlinkClick r:id="rId15" action="ppaction://hlinksldjump" highlightClick="1"/>
            <a:extLst>
              <a:ext uri="{FF2B5EF4-FFF2-40B4-BE49-F238E27FC236}">
                <a16:creationId xmlns:a16="http://schemas.microsoft.com/office/drawing/2014/main" id="{9186CBF8-998C-589E-6E85-6C87725C3D2C}"/>
              </a:ext>
            </a:extLst>
          </p:cNvPr>
          <p:cNvSpPr txBox="1">
            <a:spLocks/>
          </p:cNvSpPr>
          <p:nvPr/>
        </p:nvSpPr>
        <p:spPr>
          <a:xfrm>
            <a:off x="475762" y="5603375"/>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Annotated bibliography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5" name="Content Placeholder 7" descr="Case study (provided) »&#10;">
            <a:hlinkClick r:id="rId16" action="ppaction://hlinksldjump" highlightClick="1"/>
            <a:extLst>
              <a:ext uri="{FF2B5EF4-FFF2-40B4-BE49-F238E27FC236}">
                <a16:creationId xmlns:a16="http://schemas.microsoft.com/office/drawing/2014/main" id="{F37229B0-F470-E636-1126-C0063D856E7C}"/>
              </a:ext>
            </a:extLst>
          </p:cNvPr>
          <p:cNvSpPr txBox="1">
            <a:spLocks/>
          </p:cNvSpPr>
          <p:nvPr/>
        </p:nvSpPr>
        <p:spPr>
          <a:xfrm>
            <a:off x="475762" y="603872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Case study (provided)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7" name="Content Placeholder 7" descr="Case study (student led) »&#10;">
            <a:hlinkClick r:id="rId17" action="ppaction://hlinksldjump" highlightClick="1"/>
            <a:extLst>
              <a:ext uri="{FF2B5EF4-FFF2-40B4-BE49-F238E27FC236}">
                <a16:creationId xmlns:a16="http://schemas.microsoft.com/office/drawing/2014/main" id="{71311819-5A57-0360-0436-D4FA51D7F7B9}"/>
              </a:ext>
            </a:extLst>
          </p:cNvPr>
          <p:cNvSpPr txBox="1">
            <a:spLocks/>
          </p:cNvSpPr>
          <p:nvPr/>
        </p:nvSpPr>
        <p:spPr>
          <a:xfrm>
            <a:off x="3322588" y="212026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Case study (student led)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8" name="Content Placeholder 7" descr="Collections »&#10;">
            <a:hlinkClick r:id="rId18" action="ppaction://hlinksldjump" highlightClick="1"/>
            <a:extLst>
              <a:ext uri="{FF2B5EF4-FFF2-40B4-BE49-F238E27FC236}">
                <a16:creationId xmlns:a16="http://schemas.microsoft.com/office/drawing/2014/main" id="{2FF14A01-0009-58AB-19E5-AF213DFC07D4}"/>
              </a:ext>
            </a:extLst>
          </p:cNvPr>
          <p:cNvSpPr txBox="1">
            <a:spLocks/>
          </p:cNvSpPr>
          <p:nvPr/>
        </p:nvSpPr>
        <p:spPr>
          <a:xfrm>
            <a:off x="3322588" y="255565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Collections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9" name="Content Placeholder 7" descr="Consultant report »&#10;">
            <a:hlinkClick r:id="rId19" action="ppaction://hlinksldjump" highlightClick="1"/>
            <a:extLst>
              <a:ext uri="{FF2B5EF4-FFF2-40B4-BE49-F238E27FC236}">
                <a16:creationId xmlns:a16="http://schemas.microsoft.com/office/drawing/2014/main" id="{4033BC80-9FFB-311C-4CA7-993450DF0F02}"/>
              </a:ext>
            </a:extLst>
          </p:cNvPr>
          <p:cNvSpPr txBox="1">
            <a:spLocks/>
          </p:cNvSpPr>
          <p:nvPr/>
        </p:nvSpPr>
        <p:spPr>
          <a:xfrm>
            <a:off x="3322588" y="299103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Consultant report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2" name="Content Placeholder 7" descr="Create a teaching resource »&#10;">
            <a:hlinkClick r:id="rId20" action="ppaction://hlinksldjump" highlightClick="1"/>
            <a:extLst>
              <a:ext uri="{FF2B5EF4-FFF2-40B4-BE49-F238E27FC236}">
                <a16:creationId xmlns:a16="http://schemas.microsoft.com/office/drawing/2014/main" id="{F08609F2-0784-CC75-CA9B-88094DFCBC53}"/>
              </a:ext>
            </a:extLst>
          </p:cNvPr>
          <p:cNvSpPr txBox="1">
            <a:spLocks/>
          </p:cNvSpPr>
          <p:nvPr/>
        </p:nvSpPr>
        <p:spPr>
          <a:xfrm>
            <a:off x="3322588" y="342642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Create a teaching resource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3" name="Content Placeholder 7" descr="Data explainer »&#10;">
            <a:hlinkClick r:id="rId21" action="ppaction://hlinksldjump" highlightClick="1"/>
            <a:extLst>
              <a:ext uri="{FF2B5EF4-FFF2-40B4-BE49-F238E27FC236}">
                <a16:creationId xmlns:a16="http://schemas.microsoft.com/office/drawing/2014/main" id="{B6CBB1A0-5EBD-BF58-3144-DF64520A8BF5}"/>
              </a:ext>
            </a:extLst>
          </p:cNvPr>
          <p:cNvSpPr txBox="1">
            <a:spLocks/>
          </p:cNvSpPr>
          <p:nvPr/>
        </p:nvSpPr>
        <p:spPr>
          <a:xfrm>
            <a:off x="3322588" y="3861805"/>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Data explainer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7" name="Content Placeholder 7" descr="Debate with AI »&#10;">
            <a:hlinkClick r:id="rId22" action="ppaction://hlinksldjump" highlightClick="1"/>
            <a:extLst>
              <a:ext uri="{FF2B5EF4-FFF2-40B4-BE49-F238E27FC236}">
                <a16:creationId xmlns:a16="http://schemas.microsoft.com/office/drawing/2014/main" id="{1A1862FE-0720-205B-0AB1-4A700D2EDC1F}"/>
              </a:ext>
            </a:extLst>
          </p:cNvPr>
          <p:cNvSpPr txBox="1">
            <a:spLocks/>
          </p:cNvSpPr>
          <p:nvPr/>
        </p:nvSpPr>
        <p:spPr>
          <a:xfrm>
            <a:off x="3322588" y="429718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Debate with AI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4" name="Content Placeholder 7" descr="Design a quiz »&#10;">
            <a:hlinkClick r:id="rId23" action="ppaction://hlinksldjump" highlightClick="1"/>
            <a:extLst>
              <a:ext uri="{FF2B5EF4-FFF2-40B4-BE49-F238E27FC236}">
                <a16:creationId xmlns:a16="http://schemas.microsoft.com/office/drawing/2014/main" id="{6545EDAB-0C7D-1949-6340-62A8F9F910CF}"/>
              </a:ext>
            </a:extLst>
          </p:cNvPr>
          <p:cNvSpPr txBox="1">
            <a:spLocks/>
          </p:cNvSpPr>
          <p:nvPr/>
        </p:nvSpPr>
        <p:spPr>
          <a:xfrm>
            <a:off x="3322588" y="473257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cs typeface="Arial"/>
              </a:rPr>
              <a:t>Design a quiz </a:t>
            </a:r>
            <a:r>
              <a:rPr lang="en-US" sz="1400" b="1" dirty="0">
                <a:latin typeface="Gotham Light" pitchFamily="50" charset="0"/>
              </a:rPr>
              <a:t>»</a:t>
            </a:r>
            <a:endParaRPr lang="en-US" sz="1400" dirty="0"/>
          </a:p>
        </p:txBody>
      </p:sp>
      <p:sp>
        <p:nvSpPr>
          <p:cNvPr id="45" name="Content Placeholder 7" descr="Design and build »&#10;">
            <a:hlinkClick r:id="rId24" action="ppaction://hlinksldjump" highlightClick="1"/>
            <a:extLst>
              <a:ext uri="{FF2B5EF4-FFF2-40B4-BE49-F238E27FC236}">
                <a16:creationId xmlns:a16="http://schemas.microsoft.com/office/drawing/2014/main" id="{320B3C31-3779-76BE-2BD7-7D9FE12E32B7}"/>
              </a:ext>
            </a:extLst>
          </p:cNvPr>
          <p:cNvSpPr txBox="1">
            <a:spLocks/>
          </p:cNvSpPr>
          <p:nvPr/>
        </p:nvSpPr>
        <p:spPr>
          <a:xfrm>
            <a:off x="3322588" y="516795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Design and build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9" name="Content Placeholder 7" descr="Design a non-AI assessment  »&#10;">
            <a:hlinkClick r:id="rId25" action="ppaction://hlinksldjump" highlightClick="1"/>
            <a:extLst>
              <a:ext uri="{FF2B5EF4-FFF2-40B4-BE49-F238E27FC236}">
                <a16:creationId xmlns:a16="http://schemas.microsoft.com/office/drawing/2014/main" id="{DC44DCC3-F0E5-C6A5-EB76-89CFD33CCDD9}"/>
              </a:ext>
            </a:extLst>
          </p:cNvPr>
          <p:cNvSpPr txBox="1">
            <a:spLocks/>
          </p:cNvSpPr>
          <p:nvPr/>
        </p:nvSpPr>
        <p:spPr>
          <a:xfrm>
            <a:off x="3322588" y="560334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Design a non-AI assessment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6" name="Content Placeholder 7" descr="Digital field guide »&#10;">
            <a:hlinkClick r:id="rId26" action="ppaction://hlinksldjump" highlightClick="1"/>
            <a:extLst>
              <a:ext uri="{FF2B5EF4-FFF2-40B4-BE49-F238E27FC236}">
                <a16:creationId xmlns:a16="http://schemas.microsoft.com/office/drawing/2014/main" id="{1C1878F0-E33C-3646-4B57-16FD9459CB3E}"/>
              </a:ext>
            </a:extLst>
          </p:cNvPr>
          <p:cNvSpPr txBox="1">
            <a:spLocks/>
          </p:cNvSpPr>
          <p:nvPr/>
        </p:nvSpPr>
        <p:spPr>
          <a:xfrm>
            <a:off x="3322588" y="603872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Digital field guide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0" name="Content Placeholder 7" descr="Documentary assignment »&#10;">
            <a:hlinkClick r:id="rId27" action="ppaction://hlinksldjump" highlightClick="1"/>
            <a:extLst>
              <a:ext uri="{FF2B5EF4-FFF2-40B4-BE49-F238E27FC236}">
                <a16:creationId xmlns:a16="http://schemas.microsoft.com/office/drawing/2014/main" id="{AAAF892E-62A1-49EC-EDCC-8B0BD58CE15F}"/>
              </a:ext>
            </a:extLst>
          </p:cNvPr>
          <p:cNvSpPr txBox="1">
            <a:spLocks/>
          </p:cNvSpPr>
          <p:nvPr/>
        </p:nvSpPr>
        <p:spPr>
          <a:xfrm>
            <a:off x="6169414" y="212026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Documentary assignment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7" name="Content Placeholder 7" descr="Field viva »&#10;">
            <a:hlinkClick r:id="rId28" action="ppaction://hlinksldjump" highlightClick="1"/>
            <a:extLst>
              <a:ext uri="{FF2B5EF4-FFF2-40B4-BE49-F238E27FC236}">
                <a16:creationId xmlns:a16="http://schemas.microsoft.com/office/drawing/2014/main" id="{98F60C88-3D3D-0556-E04A-071793731115}"/>
              </a:ext>
            </a:extLst>
          </p:cNvPr>
          <p:cNvSpPr txBox="1">
            <a:spLocks/>
          </p:cNvSpPr>
          <p:nvPr/>
        </p:nvSpPr>
        <p:spPr>
          <a:xfrm>
            <a:off x="6169414" y="255565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cs typeface="Arial"/>
              </a:rPr>
              <a:t>Field viva </a:t>
            </a:r>
            <a:r>
              <a:rPr lang="en-US" sz="1400" b="1" dirty="0">
                <a:latin typeface="Gotham Light" pitchFamily="50" charset="0"/>
              </a:rPr>
              <a:t>»</a:t>
            </a:r>
            <a:endParaRPr lang="en-US" sz="1400" dirty="0"/>
          </a:p>
        </p:txBody>
      </p:sp>
      <p:sp>
        <p:nvSpPr>
          <p:cNvPr id="53" name="Content Placeholder 7" descr="Imaginary objects exhibition »&#10;">
            <a:hlinkClick r:id="rId29" action="ppaction://hlinksldjump" highlightClick="1"/>
            <a:extLst>
              <a:ext uri="{FF2B5EF4-FFF2-40B4-BE49-F238E27FC236}">
                <a16:creationId xmlns:a16="http://schemas.microsoft.com/office/drawing/2014/main" id="{C4D294D4-ED88-D609-8F65-DA661E29F50E}"/>
              </a:ext>
            </a:extLst>
          </p:cNvPr>
          <p:cNvSpPr txBox="1">
            <a:spLocks/>
          </p:cNvSpPr>
          <p:nvPr/>
        </p:nvSpPr>
        <p:spPr>
          <a:xfrm>
            <a:off x="6169414" y="299103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Imaginary objects exhibition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9" name="Content Placeholder 7" descr="Infographic »&#10;">
            <a:hlinkClick r:id="rId30" action="ppaction://hlinksldjump" highlightClick="1"/>
            <a:extLst>
              <a:ext uri="{FF2B5EF4-FFF2-40B4-BE49-F238E27FC236}">
                <a16:creationId xmlns:a16="http://schemas.microsoft.com/office/drawing/2014/main" id="{C790900A-14A4-8AAF-5B55-6B0B1C04D230}"/>
              </a:ext>
            </a:extLst>
          </p:cNvPr>
          <p:cNvSpPr txBox="1">
            <a:spLocks/>
          </p:cNvSpPr>
          <p:nvPr/>
        </p:nvSpPr>
        <p:spPr>
          <a:xfrm>
            <a:off x="6169414" y="342642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rPr>
              <a:t>Infographic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4" name="Content Placeholder 7" descr="Learning journal/log »&#10;">
            <a:hlinkClick r:id="rId31" action="ppaction://hlinksldjump" highlightClick="1"/>
            <a:extLst>
              <a:ext uri="{FF2B5EF4-FFF2-40B4-BE49-F238E27FC236}">
                <a16:creationId xmlns:a16="http://schemas.microsoft.com/office/drawing/2014/main" id="{EC74A36D-6179-AD0F-C988-902F148FF6ED}"/>
              </a:ext>
            </a:extLst>
          </p:cNvPr>
          <p:cNvSpPr txBox="1">
            <a:spLocks/>
          </p:cNvSpPr>
          <p:nvPr/>
        </p:nvSpPr>
        <p:spPr>
          <a:xfrm>
            <a:off x="6169414" y="3861805"/>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mj-lt"/>
                <a:ea typeface="Roboto Light" panose="02000000000000000000" pitchFamily="2" charset="0"/>
                <a:cs typeface="+mn-cs"/>
              </a:rPr>
              <a:t>Learning journal/log »</a:t>
            </a:r>
          </a:p>
        </p:txBody>
      </p:sp>
      <p:sp>
        <p:nvSpPr>
          <p:cNvPr id="13" name="Content Placeholder 7" descr="Live analysis »&#10;">
            <a:hlinkClick r:id="rId32" action="ppaction://hlinksldjump" highlightClick="1"/>
            <a:extLst>
              <a:ext uri="{FF2B5EF4-FFF2-40B4-BE49-F238E27FC236}">
                <a16:creationId xmlns:a16="http://schemas.microsoft.com/office/drawing/2014/main" id="{6BC69723-B1A5-0627-8B0A-9C8002920687}"/>
              </a:ext>
            </a:extLst>
          </p:cNvPr>
          <p:cNvSpPr txBox="1">
            <a:spLocks/>
          </p:cNvSpPr>
          <p:nvPr/>
        </p:nvSpPr>
        <p:spPr>
          <a:xfrm>
            <a:off x="6169414" y="429718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rPr>
              <a:t>Live analysis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1" name="Content Placeholder 7" descr="Micro action research project »&#10;">
            <a:hlinkClick r:id="rId33" action="ppaction://hlinksldjump" highlightClick="1"/>
            <a:extLst>
              <a:ext uri="{FF2B5EF4-FFF2-40B4-BE49-F238E27FC236}">
                <a16:creationId xmlns:a16="http://schemas.microsoft.com/office/drawing/2014/main" id="{E9FCF275-9619-E429-A335-7F62FAEEF732}"/>
              </a:ext>
            </a:extLst>
          </p:cNvPr>
          <p:cNvSpPr txBox="1">
            <a:spLocks/>
          </p:cNvSpPr>
          <p:nvPr/>
        </p:nvSpPr>
        <p:spPr>
          <a:xfrm>
            <a:off x="6169414" y="473257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Micro action research project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5" name="Content Placeholder 7" descr="On campus project »&#10;">
            <a:hlinkClick r:id="rId34" action="ppaction://hlinksldjump" highlightClick="1"/>
            <a:extLst>
              <a:ext uri="{FF2B5EF4-FFF2-40B4-BE49-F238E27FC236}">
                <a16:creationId xmlns:a16="http://schemas.microsoft.com/office/drawing/2014/main" id="{A9233361-152D-6DA5-3E28-D157DAFF12CB}"/>
              </a:ext>
            </a:extLst>
          </p:cNvPr>
          <p:cNvSpPr txBox="1">
            <a:spLocks/>
          </p:cNvSpPr>
          <p:nvPr/>
        </p:nvSpPr>
        <p:spPr>
          <a:xfrm>
            <a:off x="6169414" y="516795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dirty="0">
                <a:latin typeface="Arial" panose="020B0604020202020204"/>
              </a:rPr>
              <a:t>On campus project</a:t>
            </a: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rPr>
              <a: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6" name="Content Placeholder 7" descr="Patchwork assessment »&#10;">
            <a:hlinkClick r:id="rId35" action="ppaction://hlinksldjump" highlightClick="1"/>
            <a:extLst>
              <a:ext uri="{FF2B5EF4-FFF2-40B4-BE49-F238E27FC236}">
                <a16:creationId xmlns:a16="http://schemas.microsoft.com/office/drawing/2014/main" id="{A38E055D-1CEE-3A0A-FD9D-2620851643C1}"/>
              </a:ext>
            </a:extLst>
          </p:cNvPr>
          <p:cNvSpPr txBox="1">
            <a:spLocks/>
          </p:cNvSpPr>
          <p:nvPr/>
        </p:nvSpPr>
        <p:spPr>
          <a:xfrm>
            <a:off x="6169414" y="560334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400" dirty="0">
                <a:latin typeface="Arial" panose="020B0604020202020204"/>
              </a:rPr>
              <a:t>Patchwork assessment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8" name="Content Placeholder 7" descr="Public meeting »&#10;">
            <a:hlinkClick r:id="rId36" action="ppaction://hlinksldjump" highlightClick="1"/>
            <a:extLst>
              <a:ext uri="{FF2B5EF4-FFF2-40B4-BE49-F238E27FC236}">
                <a16:creationId xmlns:a16="http://schemas.microsoft.com/office/drawing/2014/main" id="{89F41C06-3C08-1FF5-5857-059754443594}"/>
              </a:ext>
            </a:extLst>
          </p:cNvPr>
          <p:cNvSpPr txBox="1">
            <a:spLocks/>
          </p:cNvSpPr>
          <p:nvPr/>
        </p:nvSpPr>
        <p:spPr>
          <a:xfrm>
            <a:off x="6169414" y="603872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cs typeface="Arial"/>
              </a:rPr>
              <a:t>Public meeting </a:t>
            </a:r>
            <a:r>
              <a:rPr lang="en-US" sz="1400" b="1" dirty="0">
                <a:latin typeface="Gotham Light" pitchFamily="50" charset="0"/>
              </a:rPr>
              <a:t>»</a:t>
            </a:r>
            <a:endParaRPr lang="en-US" sz="1400" dirty="0"/>
          </a:p>
        </p:txBody>
      </p:sp>
      <p:sp>
        <p:nvSpPr>
          <p:cNvPr id="49" name="Content Placeholder 7" descr="Research translation »&#10;">
            <a:hlinkClick r:id="rId37" action="ppaction://hlinksldjump" highlightClick="1"/>
            <a:extLst>
              <a:ext uri="{FF2B5EF4-FFF2-40B4-BE49-F238E27FC236}">
                <a16:creationId xmlns:a16="http://schemas.microsoft.com/office/drawing/2014/main" id="{E25308C9-3012-2BA1-FB22-B69E11C6E330}"/>
              </a:ext>
            </a:extLst>
          </p:cNvPr>
          <p:cNvSpPr txBox="1">
            <a:spLocks/>
          </p:cNvSpPr>
          <p:nvPr/>
        </p:nvSpPr>
        <p:spPr>
          <a:xfrm>
            <a:off x="9016240" y="2118693"/>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cs typeface="Arial"/>
              </a:rPr>
              <a:t>Research translation </a:t>
            </a:r>
            <a:r>
              <a:rPr lang="en-US" sz="1400" b="1" dirty="0">
                <a:latin typeface="Gotham Light" pitchFamily="50" charset="0"/>
              </a:rPr>
              <a:t>»</a:t>
            </a:r>
            <a:endParaRPr lang="en-US" sz="1400" dirty="0"/>
          </a:p>
        </p:txBody>
      </p:sp>
      <p:sp>
        <p:nvSpPr>
          <p:cNvPr id="24" name="Content Placeholder 7" descr="Style and profile »&#10;">
            <a:hlinkClick r:id="rId38" action="ppaction://hlinksldjump" highlightClick="1"/>
            <a:extLst>
              <a:ext uri="{FF2B5EF4-FFF2-40B4-BE49-F238E27FC236}">
                <a16:creationId xmlns:a16="http://schemas.microsoft.com/office/drawing/2014/main" id="{19229CD6-C590-3B09-2F54-891BEED8F5F5}"/>
              </a:ext>
            </a:extLst>
          </p:cNvPr>
          <p:cNvSpPr txBox="1">
            <a:spLocks/>
          </p:cNvSpPr>
          <p:nvPr/>
        </p:nvSpPr>
        <p:spPr>
          <a:xfrm>
            <a:off x="9016240" y="2554302"/>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Style and profile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1" name="Content Placeholder 7" descr="Talk like TED »&#10;">
            <a:hlinkClick r:id="rId39" action="ppaction://hlinksldjump" highlightClick="1"/>
            <a:extLst>
              <a:ext uri="{FF2B5EF4-FFF2-40B4-BE49-F238E27FC236}">
                <a16:creationId xmlns:a16="http://schemas.microsoft.com/office/drawing/2014/main" id="{6F7D3568-CF13-4CF4-4672-2080B7C2A424}"/>
              </a:ext>
            </a:extLst>
          </p:cNvPr>
          <p:cNvSpPr txBox="1">
            <a:spLocks/>
          </p:cNvSpPr>
          <p:nvPr/>
        </p:nvSpPr>
        <p:spPr>
          <a:xfrm>
            <a:off x="9016240" y="2989911"/>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cs typeface="Arial"/>
              </a:rPr>
              <a:t>Talk like TED </a:t>
            </a:r>
            <a:r>
              <a:rPr lang="en-US" sz="1400" b="1" dirty="0">
                <a:latin typeface="Gotham Light" pitchFamily="50" charset="0"/>
              </a:rPr>
              <a:t>»</a:t>
            </a:r>
            <a:endParaRPr lang="en-US" sz="1400" dirty="0"/>
          </a:p>
        </p:txBody>
      </p:sp>
      <p:sp>
        <p:nvSpPr>
          <p:cNvPr id="52" name="Content Placeholder 7" descr="Triple jump »&#10;">
            <a:hlinkClick r:id="rId40" action="ppaction://hlinksldjump" highlightClick="1"/>
            <a:extLst>
              <a:ext uri="{FF2B5EF4-FFF2-40B4-BE49-F238E27FC236}">
                <a16:creationId xmlns:a16="http://schemas.microsoft.com/office/drawing/2014/main" id="{67857D08-58DE-27D5-5F56-9D1FB7A2A2E1}"/>
              </a:ext>
            </a:extLst>
          </p:cNvPr>
          <p:cNvSpPr txBox="1">
            <a:spLocks/>
          </p:cNvSpPr>
          <p:nvPr/>
        </p:nvSpPr>
        <p:spPr>
          <a:xfrm>
            <a:off x="9016240" y="3425520"/>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cs typeface="Arial"/>
              </a:rPr>
              <a:t>Triple jump </a:t>
            </a:r>
            <a:r>
              <a:rPr lang="en-US" sz="1400" b="1" dirty="0">
                <a:latin typeface="Gotham Light" pitchFamily="50" charset="0"/>
              </a:rPr>
              <a:t>»</a:t>
            </a:r>
            <a:endParaRPr lang="en-US" sz="1400" dirty="0"/>
          </a:p>
        </p:txBody>
      </p:sp>
      <p:sp>
        <p:nvSpPr>
          <p:cNvPr id="26" name="Content Placeholder 7" descr="Visualise a concept »&#10;">
            <a:hlinkClick r:id="rId41" action="ppaction://hlinksldjump" highlightClick="1"/>
            <a:extLst>
              <a:ext uri="{FF2B5EF4-FFF2-40B4-BE49-F238E27FC236}">
                <a16:creationId xmlns:a16="http://schemas.microsoft.com/office/drawing/2014/main" id="{00023557-FA61-6794-8EA3-242FCCBFB5EE}"/>
              </a:ext>
            </a:extLst>
          </p:cNvPr>
          <p:cNvSpPr txBox="1">
            <a:spLocks/>
          </p:cNvSpPr>
          <p:nvPr/>
        </p:nvSpPr>
        <p:spPr>
          <a:xfrm>
            <a:off x="9016240" y="3861129"/>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Visualise</a:t>
            </a: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a concept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7" name="Content Placeholder 7" descr="Work-based assessment »&#10;">
            <a:hlinkClick r:id="rId42" action="ppaction://hlinksldjump" highlightClick="1"/>
            <a:extLst>
              <a:ext uri="{FF2B5EF4-FFF2-40B4-BE49-F238E27FC236}">
                <a16:creationId xmlns:a16="http://schemas.microsoft.com/office/drawing/2014/main" id="{71D9982E-AF98-093A-C4C7-99AC665E95F6}"/>
              </a:ext>
            </a:extLst>
          </p:cNvPr>
          <p:cNvSpPr txBox="1">
            <a:spLocks/>
          </p:cNvSpPr>
          <p:nvPr/>
        </p:nvSpPr>
        <p:spPr>
          <a:xfrm>
            <a:off x="9016240" y="4296738"/>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Work-based assessment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58" name="Content Placeholder 7" descr="Work-in-progress exhibition »&#10;">
            <a:hlinkClick r:id="rId43" action="ppaction://hlinksldjump" highlightClick="1"/>
            <a:extLst>
              <a:ext uri="{FF2B5EF4-FFF2-40B4-BE49-F238E27FC236}">
                <a16:creationId xmlns:a16="http://schemas.microsoft.com/office/drawing/2014/main" id="{CBD8AD44-359A-A013-6725-534E6E219721}"/>
              </a:ext>
            </a:extLst>
          </p:cNvPr>
          <p:cNvSpPr txBox="1">
            <a:spLocks/>
          </p:cNvSpPr>
          <p:nvPr/>
        </p:nvSpPr>
        <p:spPr>
          <a:xfrm>
            <a:off x="9016240" y="473234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Work-in-progress exhibition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8" name="Content Placeholder 7" descr="Writing futures (with AI) »&#10;">
            <a:hlinkClick r:id="rId44" action="ppaction://hlinksldjump" highlightClick="1"/>
            <a:extLst>
              <a:ext uri="{FF2B5EF4-FFF2-40B4-BE49-F238E27FC236}">
                <a16:creationId xmlns:a16="http://schemas.microsoft.com/office/drawing/2014/main" id="{A6A25BD2-4A67-0CFB-334F-9410B703E5AF}"/>
              </a:ext>
            </a:extLst>
          </p:cNvPr>
          <p:cNvSpPr txBox="1">
            <a:spLocks/>
          </p:cNvSpPr>
          <p:nvPr/>
        </p:nvSpPr>
        <p:spPr>
          <a:xfrm>
            <a:off x="9016240" y="5167957"/>
            <a:ext cx="2700000" cy="360000"/>
          </a:xfrm>
          <a:prstGeom prst="roundRect">
            <a:avLst>
              <a:gd name="adj" fmla="val 50000"/>
            </a:avLst>
          </a:prstGeom>
          <a:solidFill>
            <a:schemeClr val="bg2">
              <a:lumMod val="50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Writing futures (with AI) </a:t>
            </a:r>
            <a:r>
              <a:rPr kumimoji="0" lang="en-US" sz="14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4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Tree>
    <p:extLst>
      <p:ext uri="{BB962C8B-B14F-4D97-AF65-F5344CB8AC3E}">
        <p14:creationId xmlns:p14="http://schemas.microsoft.com/office/powerpoint/2010/main" val="12320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7" name="Graphic 6">
            <a:hlinkClick r:id="rId3" action="ppaction://hlinksldjump" highlightClick="1"/>
            <a:extLst>
              <a:ext uri="{FF2B5EF4-FFF2-40B4-BE49-F238E27FC236}">
                <a16:creationId xmlns:a16="http://schemas.microsoft.com/office/drawing/2014/main" id="{AEEA2ACC-9935-F4D7-4534-CC9F0ABD7DB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E5759618-CB49-C1FB-F58F-9DF64E0BE9C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8" name="Graphic 7">
            <a:extLst>
              <a:ext uri="{FF2B5EF4-FFF2-40B4-BE49-F238E27FC236}">
                <a16:creationId xmlns:a16="http://schemas.microsoft.com/office/drawing/2014/main" id="{83A11BE3-BCD8-5CD7-0A9D-BB962E9DE65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2007" y="184823"/>
            <a:ext cx="504000" cy="504000"/>
          </a:xfrm>
          <a:prstGeom prst="rect">
            <a:avLst/>
          </a:prstGeom>
        </p:spPr>
      </p:pic>
      <p:pic>
        <p:nvPicPr>
          <p:cNvPr id="6" name="Graphic 5">
            <a:extLst>
              <a:ext uri="{FF2B5EF4-FFF2-40B4-BE49-F238E27FC236}">
                <a16:creationId xmlns:a16="http://schemas.microsoft.com/office/drawing/2014/main" id="{BDB55F21-C122-E284-84C6-0A9A2E8031F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4" name="Graphic 13">
            <a:hlinkClick r:id="rId13" action="ppaction://hlinksldjump" highlightClick="1"/>
            <a:extLst>
              <a:ext uri="{FF2B5EF4-FFF2-40B4-BE49-F238E27FC236}">
                <a16:creationId xmlns:a16="http://schemas.microsoft.com/office/drawing/2014/main" id="{FD17FF2D-8863-E0FB-91B2-F3A4B7AF1CF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8327" y="184823"/>
            <a:ext cx="504000" cy="504000"/>
          </a:xfrm>
          <a:prstGeom prst="rect">
            <a:avLst/>
          </a:prstGeom>
        </p:spPr>
      </p:pic>
      <p:pic>
        <p:nvPicPr>
          <p:cNvPr id="11" name="Graphic 10">
            <a:extLst>
              <a:ext uri="{FF2B5EF4-FFF2-40B4-BE49-F238E27FC236}">
                <a16:creationId xmlns:a16="http://schemas.microsoft.com/office/drawing/2014/main" id="{D3926CB0-8CF6-2CA9-452E-A0D4BC1D4992}"/>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9A19EFC9-2031-64FD-84D7-48C138FE0A6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4" name="Graphic 3">
            <a:hlinkClick r:id="rId20" action="ppaction://hlinksldjump" highlightClick="1"/>
            <a:extLst>
              <a:ext uri="{FF2B5EF4-FFF2-40B4-BE49-F238E27FC236}">
                <a16:creationId xmlns:a16="http://schemas.microsoft.com/office/drawing/2014/main" id="{A22A4BA8-3959-A347-DF4B-EB65758E0C8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188464" y="119920"/>
            <a:ext cx="6317267" cy="1116415"/>
          </a:xfrm>
        </p:spPr>
        <p:txBody>
          <a:bodyPr>
            <a:normAutofit/>
          </a:bodyPr>
          <a:lstStyle/>
          <a:p>
            <a:r>
              <a:rPr lang="en-US" dirty="0">
                <a:cs typeface="Arial"/>
              </a:rPr>
              <a:t>AI case studies</a:t>
            </a:r>
            <a:endParaRPr lang="en-GB" dirty="0">
              <a:cs typeface="Arial"/>
            </a:endParaRPr>
          </a:p>
        </p:txBody>
      </p:sp>
      <p:sp>
        <p:nvSpPr>
          <p:cNvPr id="5" name="Content Placeholder 4">
            <a:extLst>
              <a:ext uri="{FF2B5EF4-FFF2-40B4-BE49-F238E27FC236}">
                <a16:creationId xmlns:a16="http://schemas.microsoft.com/office/drawing/2014/main" id="{CD1BD6D0-977C-32D0-C3C5-A0E5C4C30BE3}"/>
              </a:ext>
            </a:extLst>
          </p:cNvPr>
          <p:cNvSpPr>
            <a:spLocks noGrp="1"/>
          </p:cNvSpPr>
          <p:nvPr>
            <p:ph sz="half" idx="13"/>
          </p:nvPr>
        </p:nvSpPr>
        <p:spPr>
          <a:xfrm>
            <a:off x="377560" y="1591200"/>
            <a:ext cx="5828368" cy="4801864"/>
          </a:xfrm>
        </p:spPr>
        <p:txBody>
          <a:bodyPr/>
          <a:lstStyle/>
          <a:p>
            <a:pPr>
              <a:lnSpc>
                <a:spcPts val="2200"/>
              </a:lnSpc>
              <a:spcBef>
                <a:spcPts val="0"/>
              </a:spcBef>
              <a:spcAft>
                <a:spcPts val="600"/>
              </a:spcAft>
            </a:pPr>
            <a:r>
              <a:rPr lang="en-US" sz="1800" dirty="0"/>
              <a:t>Student activities</a:t>
            </a:r>
          </a:p>
          <a:p>
            <a:pPr marL="342900" indent="-342900">
              <a:spcBef>
                <a:spcPts val="400"/>
              </a:spcBef>
              <a:spcAft>
                <a:spcPts val="400"/>
              </a:spcAft>
              <a:buFont typeface="+mj-lt"/>
              <a:buAutoNum type="arabicPeriod"/>
            </a:pPr>
            <a:r>
              <a:rPr lang="en-US" sz="1800" b="0" dirty="0"/>
              <a:t>Students select a real-world example where AI has influenced an aspect of practice, </a:t>
            </a:r>
            <a:r>
              <a:rPr lang="en-US" sz="1800" b="0" dirty="0" err="1"/>
              <a:t>eg</a:t>
            </a:r>
            <a:r>
              <a:rPr lang="en-US" sz="1800" b="0" dirty="0"/>
              <a:t> voting in a political election, financial decision making, parole decisions in law, medical diagnosis.</a:t>
            </a:r>
          </a:p>
          <a:p>
            <a:pPr marL="342900" indent="-342900">
              <a:spcBef>
                <a:spcPts val="400"/>
              </a:spcBef>
              <a:spcAft>
                <a:spcPts val="400"/>
              </a:spcAft>
              <a:buFont typeface="+mj-lt"/>
              <a:buAutoNum type="arabicPeriod"/>
            </a:pPr>
            <a:r>
              <a:rPr lang="en-US" sz="1800" b="0" dirty="0"/>
              <a:t>They then </a:t>
            </a:r>
            <a:r>
              <a:rPr lang="en-US" sz="1800" b="0" dirty="0" err="1"/>
              <a:t>analyse</a:t>
            </a:r>
            <a:r>
              <a:rPr lang="en-US" sz="1800" b="0" dirty="0"/>
              <a:t> the implications and consequences of the example evaluating the role that plays in careers which may be aligned to their discipline and which requires specialist application.</a:t>
            </a:r>
          </a:p>
          <a:p>
            <a:pPr marL="342900" indent="-342900">
              <a:spcBef>
                <a:spcPts val="400"/>
              </a:spcBef>
              <a:spcAft>
                <a:spcPts val="400"/>
              </a:spcAft>
              <a:buFont typeface="+mj-lt"/>
              <a:buAutoNum type="arabicPeriod"/>
            </a:pPr>
            <a:r>
              <a:rPr lang="en-US" sz="1800" b="0" dirty="0"/>
              <a:t>They can also identify some key skills or capabilities that they may need to improve on or develop in their chosen career/ possible future career options.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40000" y="1590020"/>
            <a:ext cx="2491671" cy="41755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Contextual intelligence</a:t>
            </a:r>
          </a:p>
          <a:p>
            <a:pPr marL="251460" indent="-179705">
              <a:lnSpc>
                <a:spcPts val="2000"/>
              </a:lnSpc>
              <a:buFont typeface="Arial,Sans-Serif"/>
              <a:buChar char="•"/>
            </a:pPr>
            <a:r>
              <a:rPr lang="en-GB" sz="1600" dirty="0">
                <a:cs typeface="Calibri" panose="020F0502020204030204"/>
              </a:rPr>
              <a:t>Professional application of AI</a:t>
            </a:r>
          </a:p>
          <a:p>
            <a:pPr marL="251460" indent="-179705">
              <a:lnSpc>
                <a:spcPts val="2000"/>
              </a:lnSpc>
              <a:buFont typeface="Arial,Sans-Serif"/>
              <a:buChar char="•"/>
            </a:pPr>
            <a:r>
              <a:rPr lang="en-GB" sz="1600" dirty="0">
                <a:cs typeface="Calibri" panose="020F0502020204030204"/>
              </a:rPr>
              <a:t>Critical evaluation</a:t>
            </a:r>
          </a:p>
          <a:p>
            <a:pPr marL="251460" indent="-179705">
              <a:lnSpc>
                <a:spcPts val="2000"/>
              </a:lnSpc>
              <a:buFont typeface="Arial,Sans-Serif"/>
              <a:buChar char="•"/>
            </a:pPr>
            <a:r>
              <a:rPr lang="en-GB" sz="1600" dirty="0">
                <a:cs typeface="Calibri" panose="020F0502020204030204"/>
              </a:rPr>
              <a:t>AI literacy (</a:t>
            </a:r>
            <a:r>
              <a:rPr lang="en-GB" sz="1600" dirty="0" err="1">
                <a:cs typeface="Calibri" panose="020F0502020204030204"/>
              </a:rPr>
              <a:t>e.g.ethics</a:t>
            </a:r>
            <a:r>
              <a:rPr lang="en-GB" sz="1600" dirty="0">
                <a:cs typeface="Calibri" panose="020F0502020204030204"/>
              </a:rPr>
              <a:t> and data protection)</a:t>
            </a:r>
          </a:p>
          <a:p>
            <a:pPr marL="251460" indent="-179705">
              <a:lnSpc>
                <a:spcPts val="2000"/>
              </a:lnSpc>
              <a:buFont typeface="Arial,Sans-Serif"/>
              <a:buChar char="•"/>
            </a:pPr>
            <a:r>
              <a:rPr lang="en-GB" sz="1600" dirty="0">
                <a:cs typeface="Calibri" panose="020F0502020204030204"/>
              </a:rPr>
              <a:t>Metacognition</a:t>
            </a:r>
            <a:br>
              <a:rPr lang="en-GB" sz="1600" dirty="0">
                <a:cs typeface="Calibri" panose="020F0502020204030204"/>
              </a:rPr>
            </a:br>
            <a:endParaRPr lang="en-GB" dirty="0">
              <a:cs typeface="Calibri" panose="020F0502020204030204"/>
            </a:endParaRPr>
          </a:p>
          <a:p>
            <a:r>
              <a:rPr lang="en-GB" b="1" dirty="0">
                <a:cs typeface="Calibri" panose="020F0502020204030204"/>
              </a:rPr>
              <a:t>Formats</a:t>
            </a:r>
            <a:endParaRPr lang="en-GB" b="1" dirty="0">
              <a:latin typeface="Times New Roman"/>
              <a:cs typeface="Times New Roman"/>
            </a:endParaRPr>
          </a:p>
          <a:p>
            <a:r>
              <a:rPr lang="en-GB" sz="1600" dirty="0">
                <a:cs typeface="Calibri" panose="020F0502020204030204"/>
              </a:rPr>
              <a:t>Student's findings could be documented in a:</a:t>
            </a:r>
          </a:p>
          <a:p>
            <a:pPr marL="285750" indent="-285750">
              <a:buFont typeface="Arial" panose="020B0604020202020204" pitchFamily="34" charset="0"/>
              <a:buChar char="•"/>
            </a:pPr>
            <a:r>
              <a:rPr lang="en-GB" sz="1600" dirty="0">
                <a:cs typeface="Calibri" panose="020F0502020204030204"/>
              </a:rPr>
              <a:t>Blog</a:t>
            </a:r>
          </a:p>
          <a:p>
            <a:pPr marL="285750" indent="-285750">
              <a:buFont typeface="Arial" panose="020B0604020202020204" pitchFamily="34" charset="0"/>
              <a:buChar char="•"/>
            </a:pPr>
            <a:r>
              <a:rPr lang="en-GB" sz="1600" dirty="0">
                <a:cs typeface="Calibri" panose="020F0502020204030204"/>
              </a:rPr>
              <a:t>Presentation(live or pre-recorded)</a:t>
            </a:r>
          </a:p>
          <a:p>
            <a:pPr marL="285750" indent="-285750">
              <a:buFont typeface="Arial" panose="020B0604020202020204" pitchFamily="34" charset="0"/>
              <a:buChar char="•"/>
            </a:pPr>
            <a:r>
              <a:rPr lang="en-GB" sz="1600" dirty="0">
                <a:cs typeface="Calibri" panose="020F0502020204030204"/>
              </a:rPr>
              <a:t>Written document.</a:t>
            </a:r>
            <a:endParaRPr lang="en-US" sz="1600" dirty="0">
              <a:cs typeface="Times New Roman"/>
            </a:endParaRPr>
          </a:p>
        </p:txBody>
      </p:sp>
      <p:sp>
        <p:nvSpPr>
          <p:cNvPr id="16" name="Content Placeholder 2">
            <a:extLst>
              <a:ext uri="{FF2B5EF4-FFF2-40B4-BE49-F238E27FC236}">
                <a16:creationId xmlns:a16="http://schemas.microsoft.com/office/drawing/2014/main" id="{8222B9E7-9806-3642-ED1E-5C23688B7193}"/>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38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AI chatbot research</a:t>
            </a:r>
            <a:endParaRPr lang="en-GB" dirty="0">
              <a:cs typeface="Arial"/>
            </a:endParaRPr>
          </a:p>
        </p:txBody>
      </p:sp>
      <p:sp>
        <p:nvSpPr>
          <p:cNvPr id="6" name="Content Placeholder 5">
            <a:extLst>
              <a:ext uri="{FF2B5EF4-FFF2-40B4-BE49-F238E27FC236}">
                <a16:creationId xmlns:a16="http://schemas.microsoft.com/office/drawing/2014/main" id="{33D1080E-3FA3-FE8C-63D3-13B4E7DE838D}"/>
              </a:ext>
            </a:extLst>
          </p:cNvPr>
          <p:cNvSpPr>
            <a:spLocks noGrp="1"/>
          </p:cNvSpPr>
          <p:nvPr>
            <p:ph sz="half" idx="13"/>
          </p:nvPr>
        </p:nvSpPr>
        <p:spPr>
          <a:xfrm>
            <a:off x="377559" y="1591200"/>
            <a:ext cx="6054484" cy="4801864"/>
          </a:xfrm>
        </p:spPr>
        <p:txBody>
          <a:bodyPr/>
          <a:lstStyle/>
          <a:p>
            <a:r>
              <a:rPr lang="en-US" sz="1800" dirty="0"/>
              <a:t>Suitable for: </a:t>
            </a:r>
            <a:br>
              <a:rPr lang="en-US" sz="1800" b="0" dirty="0"/>
            </a:br>
            <a:r>
              <a:rPr lang="en-US" sz="1800" b="0" dirty="0"/>
              <a:t>Areas related to business, healthcare, legal or product design.  </a:t>
            </a:r>
          </a:p>
          <a:p>
            <a:pPr defTabSz="914400">
              <a:lnSpc>
                <a:spcPts val="2200"/>
              </a:lnSpc>
              <a:spcBef>
                <a:spcPts val="0"/>
              </a:spcBef>
              <a:spcAft>
                <a:spcPts val="600"/>
              </a:spcAft>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identify a query related to their discipline that they would like help with.</a:t>
            </a:r>
          </a:p>
          <a:p>
            <a:pPr marL="342900" indent="-342900">
              <a:spcBef>
                <a:spcPts val="400"/>
              </a:spcBef>
              <a:spcAft>
                <a:spcPts val="400"/>
              </a:spcAft>
              <a:buFont typeface="+mj-lt"/>
              <a:buAutoNum type="arabicPeriod"/>
            </a:pPr>
            <a:r>
              <a:rPr lang="en-US" sz="1800" b="0" dirty="0"/>
              <a:t>They research relevant websites using AI chatbot assistants, submit their query to the chatbot and keep a document of the conversation. </a:t>
            </a:r>
          </a:p>
          <a:p>
            <a:pPr marL="342900" indent="-342900">
              <a:spcBef>
                <a:spcPts val="400"/>
              </a:spcBef>
              <a:spcAft>
                <a:spcPts val="400"/>
              </a:spcAft>
              <a:buFont typeface="+mj-lt"/>
              <a:buAutoNum type="arabicPeriod"/>
            </a:pPr>
            <a:r>
              <a:rPr lang="en-US" sz="1800" b="0" dirty="0"/>
              <a:t>They evaluate the experience using a set of agreed criteria and make recommendations for improvement. </a:t>
            </a:r>
          </a:p>
          <a:p>
            <a:pPr marL="342900" indent="-342900">
              <a:spcBef>
                <a:spcPts val="400"/>
              </a:spcBef>
              <a:spcAft>
                <a:spcPts val="400"/>
              </a:spcAft>
              <a:buFont typeface="+mj-lt"/>
              <a:buAutoNum type="arabicPeriod"/>
            </a:pPr>
            <a:r>
              <a:rPr lang="en-US" sz="1800" b="0" dirty="0"/>
              <a:t>They then write an email to the company about their experience with recommendations.</a:t>
            </a:r>
          </a:p>
          <a:p>
            <a:pPr marL="342900" indent="-342900">
              <a:spcBef>
                <a:spcPts val="400"/>
              </a:spcBef>
              <a:spcAft>
                <a:spcPts val="400"/>
              </a:spcAft>
              <a:buFont typeface="+mj-lt"/>
              <a:buAutoNum type="arabicPeriod"/>
            </a:pPr>
            <a:r>
              <a:rPr lang="en-US" sz="1800" b="0" dirty="0"/>
              <a:t>The final submission includes documentation of the conversation, reflections on key characteristics, the company email and, where possible any response received. </a:t>
            </a:r>
          </a:p>
          <a:p>
            <a:pPr>
              <a:spcAft>
                <a:spcPts val="400"/>
              </a:spcAft>
            </a:pPr>
            <a:endParaRPr lang="en-US" sz="1800" b="0" dirty="0"/>
          </a:p>
          <a:p>
            <a:endParaRPr lang="en-US" sz="1800" b="0"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35513" y="1591200"/>
            <a:ext cx="2653259" cy="33906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5905" indent="-182880">
              <a:buFont typeface="Arial,Sans-Serif"/>
              <a:buChar char="•"/>
            </a:pPr>
            <a:r>
              <a:rPr lang="en-GB" sz="1600" dirty="0">
                <a:cs typeface="Calibri" panose="020F0502020204030204"/>
              </a:rPr>
              <a:t>Communication</a:t>
            </a:r>
          </a:p>
          <a:p>
            <a:pPr marL="255905" indent="-182880">
              <a:buFont typeface="Arial,Sans-Serif"/>
              <a:buChar char="•"/>
            </a:pPr>
            <a:r>
              <a:rPr lang="en-GB" sz="1600" dirty="0">
                <a:cs typeface="Calibri" panose="020F0502020204030204"/>
              </a:rPr>
              <a:t>Research</a:t>
            </a:r>
          </a:p>
          <a:p>
            <a:pPr marL="255905" indent="-182880">
              <a:buFont typeface="Arial,Sans-Serif"/>
              <a:buChar char="•"/>
            </a:pPr>
            <a:r>
              <a:rPr lang="en-GB" sz="1600" dirty="0">
                <a:cs typeface="Calibri" panose="020F0502020204030204"/>
              </a:rPr>
              <a:t>Problem solving</a:t>
            </a:r>
          </a:p>
          <a:p>
            <a:pPr marL="255905" indent="-182880">
              <a:buFont typeface="Arial,Sans-Serif"/>
              <a:buChar char="•"/>
            </a:pPr>
            <a:r>
              <a:rPr lang="en-GB" sz="1600" dirty="0">
                <a:cs typeface="Calibri" panose="020F0502020204030204"/>
              </a:rPr>
              <a:t>Evaluation</a:t>
            </a:r>
          </a:p>
          <a:p>
            <a:pPr marL="255905" indent="-182880">
              <a:buFont typeface="Arial,Sans-Serif"/>
              <a:buChar char="•"/>
            </a:pPr>
            <a:r>
              <a:rPr lang="en-GB" sz="1600" dirty="0">
                <a:cs typeface="Calibri" panose="020F0502020204030204"/>
              </a:rPr>
              <a:t>Understanding of user experience</a:t>
            </a:r>
            <a:br>
              <a:rPr lang="en-GB" sz="1600" dirty="0">
                <a:cs typeface="Calibri" panose="020F0502020204030204"/>
              </a:rPr>
            </a:b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p>
          <a:p>
            <a:pPr marL="14288"/>
            <a:r>
              <a:rPr lang="en-GB" sz="1600" dirty="0">
                <a:cs typeface="Times New Roman"/>
              </a:rPr>
              <a:t>Documentation in written form (including screenshots, criteria used for evaluation, links etc).</a:t>
            </a:r>
            <a:endParaRPr lang="en-US" sz="1600" dirty="0">
              <a:cs typeface="Times New Roman"/>
            </a:endParaRPr>
          </a:p>
        </p:txBody>
      </p:sp>
      <p:sp>
        <p:nvSpPr>
          <p:cNvPr id="7" name="Content Placeholder 2">
            <a:extLst>
              <a:ext uri="{FF2B5EF4-FFF2-40B4-BE49-F238E27FC236}">
                <a16:creationId xmlns:a16="http://schemas.microsoft.com/office/drawing/2014/main" id="{0A866975-E7AC-E972-49E1-C11A9946BC33}"/>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4" name="Graphic 3">
            <a:hlinkClick r:id="rId3" action="ppaction://hlinksldjump" highlightClick="1"/>
            <a:extLst>
              <a:ext uri="{FF2B5EF4-FFF2-40B4-BE49-F238E27FC236}">
                <a16:creationId xmlns:a16="http://schemas.microsoft.com/office/drawing/2014/main" id="{817A2AB4-49C2-12FF-869C-E3A0BA5408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4EF56416-6041-E062-EAFB-030B5AB0C25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D5C003B1-1550-821B-D078-49887C44F76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16" name="Graphic 15">
            <a:extLst>
              <a:ext uri="{FF2B5EF4-FFF2-40B4-BE49-F238E27FC236}">
                <a16:creationId xmlns:a16="http://schemas.microsoft.com/office/drawing/2014/main" id="{F1375351-BFD0-2DE5-85BB-7960BFE167B7}"/>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21" name="Graphic 20">
            <a:extLst>
              <a:ext uri="{FF2B5EF4-FFF2-40B4-BE49-F238E27FC236}">
                <a16:creationId xmlns:a16="http://schemas.microsoft.com/office/drawing/2014/main" id="{9780CC8E-8C97-F69E-5458-2BC94FEDB10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23" name="Graphic 22">
            <a:extLst>
              <a:ext uri="{FF2B5EF4-FFF2-40B4-BE49-F238E27FC236}">
                <a16:creationId xmlns:a16="http://schemas.microsoft.com/office/drawing/2014/main" id="{21F6F4CC-8E48-E391-55F5-550C08229EC9}"/>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689B12CE-618A-6158-7A9C-77B62036F119}"/>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5" name="Graphic 4">
            <a:hlinkClick r:id="rId20" action="ppaction://hlinksldjump" highlightClick="1"/>
            <a:extLst>
              <a:ext uri="{FF2B5EF4-FFF2-40B4-BE49-F238E27FC236}">
                <a16:creationId xmlns:a16="http://schemas.microsoft.com/office/drawing/2014/main" id="{A3E57984-878A-5BE0-FE72-C3FAEDF0FFEE}"/>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93835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188465" y="119920"/>
            <a:ext cx="4368545" cy="1023065"/>
          </a:xfrm>
        </p:spPr>
        <p:txBody>
          <a:bodyPr>
            <a:noAutofit/>
          </a:bodyPr>
          <a:lstStyle/>
          <a:p>
            <a:r>
              <a:rPr lang="en-US" dirty="0">
                <a:cs typeface="Arial"/>
              </a:rPr>
              <a:t>AI generated research leads</a:t>
            </a:r>
            <a:endParaRPr lang="en-GB" dirty="0">
              <a:cs typeface="Arial"/>
            </a:endParaRPr>
          </a:p>
        </p:txBody>
      </p:sp>
      <p:sp>
        <p:nvSpPr>
          <p:cNvPr id="3" name="Content Placeholder 2">
            <a:extLst>
              <a:ext uri="{FF2B5EF4-FFF2-40B4-BE49-F238E27FC236}">
                <a16:creationId xmlns:a16="http://schemas.microsoft.com/office/drawing/2014/main" id="{CA75DC5C-DC33-13FA-7107-1D939F677EB0}"/>
              </a:ext>
            </a:extLst>
          </p:cNvPr>
          <p:cNvSpPr>
            <a:spLocks noGrp="1"/>
          </p:cNvSpPr>
          <p:nvPr>
            <p:ph sz="half" idx="13"/>
          </p:nvPr>
        </p:nvSpPr>
        <p:spPr>
          <a:xfrm>
            <a:off x="377560" y="1591200"/>
            <a:ext cx="5583227" cy="4801864"/>
          </a:xfrm>
        </p:spPr>
        <p:txBody>
          <a:bodyPr/>
          <a:lstStyle/>
          <a:p>
            <a:r>
              <a:rPr lang="en-US" sz="1800" dirty="0"/>
              <a:t>Suitable for: </a:t>
            </a:r>
            <a:br>
              <a:rPr lang="en-US" sz="1800" dirty="0"/>
            </a:br>
            <a:r>
              <a:rPr lang="en-US" sz="1800" b="0" dirty="0"/>
              <a:t>a range of disciplines where research proposals are part of the assessment.</a:t>
            </a:r>
            <a:endParaRPr lang="en-US" b="0" dirty="0"/>
          </a:p>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use AI to identify which current debates and complex challenges are happening in their profession or discipline and which are in need of resolution.</a:t>
            </a:r>
          </a:p>
          <a:p>
            <a:pPr marL="342900" indent="-342900">
              <a:spcBef>
                <a:spcPts val="400"/>
              </a:spcBef>
              <a:spcAft>
                <a:spcPts val="400"/>
              </a:spcAft>
              <a:buFont typeface="+mj-lt"/>
              <a:buAutoNum type="arabicPeriod"/>
            </a:pPr>
            <a:r>
              <a:rPr lang="en-US" sz="1800" b="0" dirty="0"/>
              <a:t>They can then either explore through further research or observation in a real-world context and write up a research proposal. Alternatively, the research leads exercise can be an end in itself where students present their findings with commentary and links to resources. </a:t>
            </a:r>
          </a:p>
          <a:p>
            <a:endParaRPr lang="en-US" b="0" dirty="0"/>
          </a:p>
          <a:p>
            <a:endParaRPr lang="en-US" b="0"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47233" y="1591200"/>
            <a:ext cx="2791441" cy="490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p>
          <a:p>
            <a:pPr marL="251460" indent="-179705">
              <a:lnSpc>
                <a:spcPts val="2000"/>
              </a:lnSpc>
              <a:buFont typeface="Arial,Sans-Serif"/>
              <a:buChar char="•"/>
            </a:pPr>
            <a:r>
              <a:rPr lang="en-GB" sz="1600" dirty="0">
                <a:cs typeface="Calibri" panose="020F0502020204030204"/>
              </a:rPr>
              <a:t>Research skills </a:t>
            </a:r>
          </a:p>
          <a:p>
            <a:pPr marL="251460" indent="-179705">
              <a:lnSpc>
                <a:spcPts val="2000"/>
              </a:lnSpc>
              <a:buFont typeface="Arial,Sans-Serif"/>
              <a:buChar char="•"/>
            </a:pPr>
            <a:r>
              <a:rPr lang="en-GB" sz="1600" dirty="0">
                <a:cs typeface="Calibri" panose="020F0502020204030204"/>
              </a:rPr>
              <a:t>Critical evaluation </a:t>
            </a:r>
          </a:p>
          <a:p>
            <a:pPr marL="251460" indent="-179705">
              <a:lnSpc>
                <a:spcPts val="2000"/>
              </a:lnSpc>
              <a:buFont typeface="Arial,Sans-Serif"/>
              <a:buChar char="•"/>
            </a:pPr>
            <a:r>
              <a:rPr lang="en-GB" sz="1600" dirty="0">
                <a:cs typeface="Calibri" panose="020F0502020204030204"/>
              </a:rPr>
              <a:t>Disciplinary/professional </a:t>
            </a:r>
            <a:br>
              <a:rPr lang="en-GB" sz="1600" dirty="0">
                <a:cs typeface="Calibri" panose="020F0502020204030204"/>
              </a:rPr>
            </a:br>
            <a:r>
              <a:rPr lang="en-GB" sz="1600" dirty="0">
                <a:cs typeface="Calibri" panose="020F0502020204030204"/>
              </a:rPr>
              <a:t>knowledge</a:t>
            </a:r>
          </a:p>
          <a:p>
            <a:pPr marL="251460" indent="-179705">
              <a:lnSpc>
                <a:spcPts val="2000"/>
              </a:lnSpc>
              <a:buFont typeface="Arial,Sans-Serif"/>
              <a:buChar char="•"/>
            </a:pPr>
            <a:r>
              <a:rPr lang="en-GB" sz="1600" dirty="0">
                <a:cs typeface="Calibri" panose="020F0502020204030204"/>
              </a:rPr>
              <a:t>AI prompt engineering skills</a:t>
            </a:r>
          </a:p>
          <a:p>
            <a:pPr marL="251460" indent="-179705">
              <a:lnSpc>
                <a:spcPts val="2000"/>
              </a:lnSpc>
              <a:buFont typeface="Arial,Sans-Serif"/>
              <a:buChar char="•"/>
            </a:pPr>
            <a:r>
              <a:rPr lang="en-GB" sz="1600" dirty="0">
                <a:cs typeface="Calibri" panose="020F0502020204030204"/>
              </a:rPr>
              <a:t>Creativity</a:t>
            </a:r>
            <a:endParaRPr lang="en-GB" dirty="0"/>
          </a:p>
          <a:p>
            <a:pPr marL="342900" indent="-342900">
              <a:buFont typeface="Arial,Sans-Serif"/>
              <a:buChar char="•"/>
            </a:pPr>
            <a:endParaRPr lang="en-GB" sz="1600" dirty="0">
              <a:cs typeface="Calibri" panose="020F0502020204030204"/>
            </a:endParaRPr>
          </a:p>
          <a:p>
            <a:r>
              <a:rPr lang="en-GB" b="1" dirty="0">
                <a:cs typeface="Calibri" panose="020F0502020204030204"/>
              </a:rPr>
              <a:t>Formats</a:t>
            </a:r>
            <a:endParaRPr lang="en-GB" b="1" dirty="0">
              <a:latin typeface="Times New Roman"/>
              <a:cs typeface="Times New Roman"/>
            </a:endParaRPr>
          </a:p>
          <a:p>
            <a:pPr marL="285750" indent="-285750">
              <a:buFont typeface="Arial"/>
              <a:buChar char="•"/>
            </a:pPr>
            <a:r>
              <a:rPr lang="en-GB" sz="1600" dirty="0">
                <a:latin typeface="Arial" panose="020B0604020202020204" pitchFamily="34" charset="0"/>
                <a:cs typeface="Arial" panose="020B0604020202020204" pitchFamily="34" charset="0"/>
              </a:rPr>
              <a:t>Student can present findings live or prerecorded along with supplementary written evidence. </a:t>
            </a:r>
            <a:endParaRPr lang="en-US" sz="1600" b="1" dirty="0">
              <a:latin typeface="Arial" panose="020B0604020202020204" pitchFamily="34" charset="0"/>
              <a:cs typeface="Arial" panose="020B0604020202020204" pitchFamily="34" charset="0"/>
            </a:endParaRPr>
          </a:p>
          <a:p>
            <a:pPr marL="285750" indent="-285750">
              <a:buFont typeface="Arial"/>
              <a:buChar char="•"/>
            </a:pPr>
            <a:r>
              <a:rPr lang="en-GB" sz="1600" dirty="0">
                <a:latin typeface="Arial" panose="020B0604020202020204" pitchFamily="34" charset="0"/>
                <a:cs typeface="Arial" panose="020B0604020202020204" pitchFamily="34" charset="0"/>
              </a:rPr>
              <a:t>Research proposal would normally be written perhaps using a template. </a:t>
            </a:r>
            <a:endParaRPr lang="en-US" sz="16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0CD9668-4C69-9660-3572-06831A250F3E}"/>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4" name="Graphic 3">
            <a:hlinkClick r:id="rId3" action="ppaction://hlinksldjump" highlightClick="1"/>
            <a:extLst>
              <a:ext uri="{FF2B5EF4-FFF2-40B4-BE49-F238E27FC236}">
                <a16:creationId xmlns:a16="http://schemas.microsoft.com/office/drawing/2014/main" id="{FF1214A5-0C82-FA47-CB38-07C3A6669C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6C8ABE45-4D06-D0E6-36C2-A2BC2FF150F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2653" y="184823"/>
            <a:ext cx="504000" cy="504000"/>
          </a:xfrm>
          <a:prstGeom prst="rect">
            <a:avLst/>
          </a:prstGeom>
        </p:spPr>
      </p:pic>
      <p:pic>
        <p:nvPicPr>
          <p:cNvPr id="11" name="Graphic 10">
            <a:extLst>
              <a:ext uri="{FF2B5EF4-FFF2-40B4-BE49-F238E27FC236}">
                <a16:creationId xmlns:a16="http://schemas.microsoft.com/office/drawing/2014/main" id="{9D7FB33B-97B9-120D-53A5-6567110428D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7C71CA50-B6E6-C838-9A77-BBFCB2A7432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A68F6053-28D2-199B-D3F1-0A410A646A5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1BF9A140-B2BE-82BC-6FB3-F1165650C780}"/>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711B1391-9D04-F208-29BC-F23CF3498A2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15E35043-B6D0-A4F6-C95C-027FE69E0E55}"/>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47493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AI prompt competition</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60" y="1591200"/>
            <a:ext cx="5583227" cy="4801864"/>
          </a:xfrm>
          <a:prstGeom prst="rect">
            <a:avLst/>
          </a:prstGeom>
          <a:noFill/>
          <a:ln w="31750">
            <a:noFill/>
          </a:ln>
        </p:spPr>
        <p:txBody>
          <a:bodyPr vert="horz" lIns="91440" tIns="45720" rIns="91440" bIns="45720" rtlCol="0" anchor="t">
            <a:noAutofit/>
          </a:bodyPr>
          <a:lstStyle/>
          <a:p>
            <a:pPr marL="0" indent="0" fontAlgn="base">
              <a:lnSpc>
                <a:spcPts val="2000"/>
              </a:lnSpc>
              <a:spcBef>
                <a:spcPts val="0"/>
              </a:spcBef>
              <a:spcAft>
                <a:spcPts val="1200"/>
              </a:spcAft>
              <a:buNone/>
            </a:pPr>
            <a:r>
              <a:rPr lang="en-GB" sz="1800" dirty="0">
                <a:cs typeface="Calibri" panose="020F0502020204030204"/>
              </a:rPr>
              <a:t>Student activities</a:t>
            </a:r>
          </a:p>
          <a:p>
            <a:pPr marL="342900" indent="-342900" fontAlgn="base">
              <a:lnSpc>
                <a:spcPts val="2000"/>
              </a:lnSpc>
              <a:spcBef>
                <a:spcPts val="0"/>
              </a:spcBef>
              <a:spcAft>
                <a:spcPts val="1200"/>
              </a:spcAft>
              <a:buFont typeface="+mj-lt"/>
              <a:buAutoNum type="arabicPeriod"/>
            </a:pPr>
            <a:r>
              <a:rPr lang="en-GB" sz="1800" b="0" dirty="0"/>
              <a:t>Identify a major question/challenge in your discipline, preferably with no clear solution. </a:t>
            </a:r>
          </a:p>
          <a:p>
            <a:pPr marL="342900" indent="-342900" fontAlgn="base">
              <a:lnSpc>
                <a:spcPts val="2000"/>
              </a:lnSpc>
              <a:spcBef>
                <a:spcPts val="0"/>
              </a:spcBef>
              <a:spcAft>
                <a:spcPts val="1200"/>
              </a:spcAft>
              <a:buFont typeface="+mj-lt"/>
              <a:buAutoNum type="arabicPeriod"/>
            </a:pPr>
            <a:r>
              <a:rPr lang="en-GB" sz="1800" b="0" dirty="0"/>
              <a:t>Collaborate on developing and agreeing 5 to 10 criteria for assessing AI generated responses to the question, e.g. does it reference more than one theoretical perspective?</a:t>
            </a:r>
          </a:p>
          <a:p>
            <a:pPr marL="342900" indent="-342900" fontAlgn="base">
              <a:lnSpc>
                <a:spcPts val="2000"/>
              </a:lnSpc>
              <a:spcBef>
                <a:spcPts val="0"/>
              </a:spcBef>
              <a:spcAft>
                <a:spcPts val="1200"/>
              </a:spcAft>
              <a:buFont typeface="+mj-lt"/>
              <a:buAutoNum type="arabicPeriod"/>
            </a:pPr>
            <a:r>
              <a:rPr lang="en-GB" sz="1800" b="0" dirty="0"/>
              <a:t>Individually write a prompt for AI to answer the question. </a:t>
            </a:r>
          </a:p>
          <a:p>
            <a:pPr marL="342900" indent="-342900" fontAlgn="base">
              <a:lnSpc>
                <a:spcPts val="2000"/>
              </a:lnSpc>
              <a:spcBef>
                <a:spcPts val="0"/>
              </a:spcBef>
              <a:spcAft>
                <a:spcPts val="1200"/>
              </a:spcAft>
              <a:buFont typeface="+mj-lt"/>
              <a:buAutoNum type="arabicPeriod"/>
            </a:pPr>
            <a:r>
              <a:rPr lang="en-GB" sz="1800" b="0" dirty="0"/>
              <a:t>In small groups use their criteria to judge the responses of other students and rate the AI prompts/responses from best to worst. </a:t>
            </a:r>
          </a:p>
          <a:p>
            <a:pPr marL="342900" indent="-342900" fontAlgn="base">
              <a:lnSpc>
                <a:spcPts val="2000"/>
              </a:lnSpc>
              <a:spcBef>
                <a:spcPts val="0"/>
              </a:spcBef>
              <a:spcAft>
                <a:spcPts val="1200"/>
              </a:spcAft>
              <a:buFont typeface="+mj-lt"/>
              <a:buAutoNum type="arabicPeriod"/>
            </a:pPr>
            <a:r>
              <a:rPr lang="en-GB" sz="1800" b="0" dirty="0"/>
              <a:t>Write up a report/reflection on the process. </a:t>
            </a:r>
          </a:p>
          <a:p>
            <a:pPr marL="0" indent="0" fontAlgn="base">
              <a:lnSpc>
                <a:spcPts val="2000"/>
              </a:lnSpc>
              <a:spcBef>
                <a:spcPts val="0"/>
              </a:spcBef>
              <a:spcAft>
                <a:spcPts val="1200"/>
              </a:spcAft>
              <a:buNone/>
            </a:pPr>
            <a:endParaRPr lang="en-GB" sz="2000" dirty="0">
              <a:solidFill>
                <a:srgbClr val="FFC000"/>
              </a:solidFill>
              <a:effectLst/>
              <a:latin typeface="Segoe UI Emoji"/>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DAC3F3F-085D-B9BF-F6D3-E20616D7295C}"/>
              </a:ext>
            </a:extLst>
          </p:cNvPr>
          <p:cNvSpPr txBox="1"/>
          <p:nvPr/>
        </p:nvSpPr>
        <p:spPr>
          <a:xfrm>
            <a:off x="6848083" y="1591200"/>
            <a:ext cx="2595719" cy="4626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Critical evaluation </a:t>
            </a:r>
          </a:p>
          <a:p>
            <a:pPr marL="251460" indent="-179705">
              <a:buFont typeface="Arial,Sans-Serif"/>
              <a:buChar char="•"/>
            </a:pPr>
            <a:r>
              <a:rPr lang="en-GB" sz="1600" dirty="0">
                <a:cs typeface="Calibri" panose="020F0502020204030204"/>
              </a:rPr>
              <a:t>Problem solving </a:t>
            </a:r>
          </a:p>
          <a:p>
            <a:pPr marL="251460" indent="-179705">
              <a:buFont typeface="Arial,Sans-Serif"/>
              <a:buChar char="•"/>
            </a:pPr>
            <a:r>
              <a:rPr lang="en-GB" sz="1600" dirty="0">
                <a:cs typeface="Calibri" panose="020F0502020204030204"/>
              </a:rPr>
              <a:t>AI literacy </a:t>
            </a:r>
            <a:br>
              <a:rPr lang="en-GB" sz="1600" dirty="0">
                <a:cs typeface="Calibri" panose="020F0502020204030204"/>
              </a:rPr>
            </a:br>
            <a:r>
              <a:rPr lang="en-GB" sz="1600" dirty="0">
                <a:cs typeface="Calibri" panose="020F0502020204030204"/>
              </a:rPr>
              <a:t>(e.g. prompt engineering)</a:t>
            </a:r>
          </a:p>
          <a:p>
            <a:pPr marL="251460" indent="-179705">
              <a:buFont typeface="Arial,Sans-Serif"/>
              <a:buChar char="•"/>
            </a:pPr>
            <a:r>
              <a:rPr lang="en-GB" sz="1600" dirty="0">
                <a:cs typeface="Calibri" panose="020F0502020204030204"/>
              </a:rPr>
              <a:t>Reflection </a:t>
            </a:r>
          </a:p>
          <a:p>
            <a:pPr marL="251460" indent="-179705">
              <a:lnSpc>
                <a:spcPts val="2000"/>
              </a:lnSpc>
              <a:buFont typeface="Arial,Sans-Serif"/>
              <a:buChar char="•"/>
            </a:pPr>
            <a:r>
              <a:rPr lang="en-GB" sz="1600" dirty="0">
                <a:cs typeface="Calibri" panose="020F0502020204030204"/>
              </a:rPr>
              <a:t>Collaboration</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panose="020F0502020204030204"/>
              </a:rPr>
              <a:t>Online forums or in-class activities </a:t>
            </a:r>
            <a:br>
              <a:rPr lang="en-GB" sz="1600" dirty="0">
                <a:cs typeface="Calibri" panose="020F0502020204030204"/>
              </a:rPr>
            </a:br>
            <a:r>
              <a:rPr lang="en-GB" sz="1600" dirty="0">
                <a:cs typeface="Calibri" panose="020F0502020204030204"/>
              </a:rPr>
              <a:t>(step 1 to 3). </a:t>
            </a:r>
            <a:endParaRPr lang="en-US" sz="1600" dirty="0">
              <a:cs typeface="Calibri" panose="020F0502020204030204"/>
            </a:endParaRPr>
          </a:p>
          <a:p>
            <a:pPr marL="251460" indent="-179705">
              <a:buFont typeface="Arial,Sans-Serif"/>
              <a:buChar char="•"/>
            </a:pPr>
            <a:r>
              <a:rPr lang="en-GB" sz="1600" dirty="0">
                <a:cs typeface="Calibri" panose="020F0502020204030204"/>
              </a:rPr>
              <a:t>Written document or presentation as live /recorded oral, PPT or video. </a:t>
            </a:r>
            <a:br>
              <a:rPr lang="en-GB" sz="1600" dirty="0">
                <a:cs typeface="Calibri" panose="020F0502020204030204"/>
              </a:rPr>
            </a:br>
            <a:r>
              <a:rPr lang="en-GB" sz="1600" dirty="0">
                <a:cs typeface="Calibri" panose="020F0502020204030204"/>
              </a:rPr>
              <a:t>(steps 4 to 5).</a:t>
            </a:r>
          </a:p>
        </p:txBody>
      </p:sp>
      <p:sp>
        <p:nvSpPr>
          <p:cNvPr id="14" name="Content Placeholder 2">
            <a:extLst>
              <a:ext uri="{FF2B5EF4-FFF2-40B4-BE49-F238E27FC236}">
                <a16:creationId xmlns:a16="http://schemas.microsoft.com/office/drawing/2014/main" id="{7D6F77B2-7E68-B818-9F36-72F390C73B94}"/>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779399D0-42E4-3327-42A1-647398DA048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280A618D-A3FD-F2DD-7454-577BC96E6F8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35393869-3BC2-D062-7E74-B4E29DA768DC}"/>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D04044D3-544E-8D85-2852-0A2395C959BA}"/>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9816" y="184823"/>
            <a:ext cx="504000" cy="504000"/>
          </a:xfrm>
          <a:prstGeom prst="rect">
            <a:avLst/>
          </a:prstGeom>
        </p:spPr>
      </p:pic>
      <p:pic>
        <p:nvPicPr>
          <p:cNvPr id="11" name="Graphic 10">
            <a:extLst>
              <a:ext uri="{FF2B5EF4-FFF2-40B4-BE49-F238E27FC236}">
                <a16:creationId xmlns:a16="http://schemas.microsoft.com/office/drawing/2014/main" id="{5C3FEC99-4DB1-70ED-58C4-DCFA9643CB8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78580" y="184823"/>
            <a:ext cx="504000" cy="504000"/>
          </a:xfrm>
          <a:prstGeom prst="rect">
            <a:avLst/>
          </a:prstGeom>
        </p:spPr>
      </p:pic>
      <p:pic>
        <p:nvPicPr>
          <p:cNvPr id="17" name="Graphic 16">
            <a:extLst>
              <a:ext uri="{FF2B5EF4-FFF2-40B4-BE49-F238E27FC236}">
                <a16:creationId xmlns:a16="http://schemas.microsoft.com/office/drawing/2014/main" id="{51BF0048-BD67-6DC9-D00A-B07D9894C7B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05F69AEE-766D-E543-8C23-4F55CBB16167}"/>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7" name="Graphic 6">
            <a:hlinkClick r:id="rId20" action="ppaction://hlinksldjump" highlightClick="1"/>
            <a:extLst>
              <a:ext uri="{FF2B5EF4-FFF2-40B4-BE49-F238E27FC236}">
                <a16:creationId xmlns:a16="http://schemas.microsoft.com/office/drawing/2014/main" id="{EA8F8CAE-5A18-5F71-65D3-CE1D20BAA6F6}"/>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361733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AI road test</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60" y="1591200"/>
            <a:ext cx="5583227" cy="4801864"/>
          </a:xfrm>
          <a:prstGeom prst="rect">
            <a:avLst/>
          </a:prstGeom>
          <a:noFill/>
          <a:ln w="31750">
            <a:noFill/>
          </a:ln>
        </p:spPr>
        <p:txBody>
          <a:bodyPr vert="horz" lIns="91440" tIns="45720" rIns="91440" bIns="45720" rtlCol="0" anchor="t">
            <a:noAutofit/>
          </a:bodyPr>
          <a:lstStyle/>
          <a:p>
            <a:pPr fontAlgn="base">
              <a:lnSpc>
                <a:spcPts val="2000"/>
              </a:lnSpc>
              <a:spcBef>
                <a:spcPts val="0"/>
              </a:spcBef>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The student uses AI to generate a short (200 word) response to an open question.</a:t>
            </a:r>
          </a:p>
          <a:p>
            <a:pPr marL="342900" indent="-342900">
              <a:spcBef>
                <a:spcPts val="400"/>
              </a:spcBef>
              <a:spcAft>
                <a:spcPts val="400"/>
              </a:spcAft>
              <a:buFont typeface="+mj-lt"/>
              <a:buAutoNum type="arabicPeriod"/>
            </a:pPr>
            <a:r>
              <a:rPr lang="en-US" sz="1800" b="0" dirty="0"/>
              <a:t>They individually complete a pro forma which includes elements in the AI-generated answer such as quality of writing (language, references, argument etc.). </a:t>
            </a:r>
          </a:p>
          <a:p>
            <a:pPr marL="342900" indent="-342900">
              <a:spcBef>
                <a:spcPts val="400"/>
              </a:spcBef>
              <a:spcAft>
                <a:spcPts val="400"/>
              </a:spcAft>
              <a:buFont typeface="+mj-lt"/>
              <a:buAutoNum type="arabicPeriod"/>
            </a:pPr>
            <a:r>
              <a:rPr lang="en-US" sz="1800" b="0" dirty="0"/>
              <a:t>In small groups students discuss their findings. </a:t>
            </a:r>
          </a:p>
          <a:p>
            <a:pPr marL="342900" indent="-342900">
              <a:spcBef>
                <a:spcPts val="400"/>
              </a:spcBef>
              <a:spcAft>
                <a:spcPts val="400"/>
              </a:spcAft>
              <a:buFont typeface="+mj-lt"/>
              <a:buAutoNum type="arabicPeriod"/>
            </a:pPr>
            <a:r>
              <a:rPr lang="en-US" sz="1800" b="0" dirty="0"/>
              <a:t>They then give a joint presentation on the process and outcomes of their discussions</a:t>
            </a:r>
            <a:r>
              <a:rPr lang="en-GB" sz="1800" b="0" dirty="0"/>
              <a:t>. </a:t>
            </a:r>
          </a:p>
          <a:p>
            <a:pPr marL="342900" indent="-342900">
              <a:spcBef>
                <a:spcPts val="400"/>
              </a:spcBef>
              <a:spcAft>
                <a:spcPts val="400"/>
              </a:spcAft>
              <a:buFont typeface="+mj-lt"/>
              <a:buAutoNum type="arabicPeriod"/>
            </a:pPr>
            <a:r>
              <a:rPr lang="en-GB" sz="1800" b="0" dirty="0"/>
              <a:t>They might also be asked to individually or collaboratively write a better written piece.</a:t>
            </a:r>
            <a:endParaRPr lang="en-US" sz="1800" b="0" dirty="0"/>
          </a:p>
        </p:txBody>
      </p:sp>
      <p:sp>
        <p:nvSpPr>
          <p:cNvPr id="14" name="TextBox 13">
            <a:extLst>
              <a:ext uri="{FF2B5EF4-FFF2-40B4-BE49-F238E27FC236}">
                <a16:creationId xmlns:a16="http://schemas.microsoft.com/office/drawing/2014/main" id="{7A767C2F-F3DA-6D40-15CD-5E8C44CBC685}"/>
              </a:ext>
            </a:extLst>
          </p:cNvPr>
          <p:cNvSpPr txBox="1"/>
          <p:nvPr/>
        </p:nvSpPr>
        <p:spPr>
          <a:xfrm>
            <a:off x="6640552" y="1591200"/>
            <a:ext cx="2798532" cy="3845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Critical thinking</a:t>
            </a:r>
          </a:p>
          <a:p>
            <a:pPr marL="251460" indent="-179705">
              <a:buFont typeface="Arial,Sans-Serif"/>
              <a:buChar char="•"/>
            </a:pPr>
            <a:r>
              <a:rPr lang="en-GB" sz="1600" dirty="0">
                <a:cs typeface="Calibri" panose="020F0502020204030204"/>
              </a:rPr>
              <a:t>Group work </a:t>
            </a:r>
          </a:p>
          <a:p>
            <a:pPr marL="251460" indent="-179705">
              <a:buFont typeface="Arial,Sans-Serif"/>
              <a:buChar char="•"/>
            </a:pPr>
            <a:r>
              <a:rPr lang="en-GB" sz="1600" dirty="0">
                <a:cs typeface="Calibri" panose="020F0502020204030204"/>
              </a:rPr>
              <a:t>Good academic writing practice in referencing and summarising</a:t>
            </a:r>
          </a:p>
          <a:p>
            <a:pPr marL="71755"/>
            <a:r>
              <a:rPr lang="en-GB" sz="1600" dirty="0">
                <a:cs typeface="Calibri" panose="020F0502020204030204"/>
              </a:rPr>
              <a:t> </a:t>
            </a: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panose="020F0502020204030204"/>
              </a:rPr>
              <a:t>The conversation and presentation can be in class or online. </a:t>
            </a:r>
          </a:p>
          <a:p>
            <a:pPr marL="251460" indent="-179705">
              <a:buFont typeface="Arial,Sans-Serif"/>
              <a:buChar char="•"/>
            </a:pPr>
            <a:r>
              <a:rPr lang="en-GB" sz="1600" dirty="0">
                <a:cs typeface="Calibri" panose="020F0502020204030204"/>
              </a:rPr>
              <a:t>The presentation could also be a pre-recorded video (e.g., using PPT).</a:t>
            </a:r>
            <a:endParaRPr lang="en-GB" dirty="0">
              <a:cs typeface="Calibri" panose="020F0502020204030204"/>
            </a:endParaRPr>
          </a:p>
          <a:p>
            <a:pPr marL="251460" indent="-179705">
              <a:lnSpc>
                <a:spcPts val="2000"/>
              </a:lnSpc>
              <a:buFont typeface="Arial,Sans-Serif"/>
              <a:buChar char="•"/>
            </a:pPr>
            <a:endParaRPr lang="en-GB" sz="1600" dirty="0">
              <a:cs typeface="Calibri" panose="020F0502020204030204"/>
            </a:endParaRPr>
          </a:p>
        </p:txBody>
      </p:sp>
      <p:sp>
        <p:nvSpPr>
          <p:cNvPr id="5" name="Content Placeholder 2">
            <a:extLst>
              <a:ext uri="{FF2B5EF4-FFF2-40B4-BE49-F238E27FC236}">
                <a16:creationId xmlns:a16="http://schemas.microsoft.com/office/drawing/2014/main" id="{0F49B524-81BD-DCFC-64BD-909C7AF83AA5}"/>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453BAFE3-3422-C969-0E6A-607A0399B4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44BEAC50-AC97-73BE-641B-E86433CD21C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9" name="Graphic 8">
            <a:extLst>
              <a:ext uri="{FF2B5EF4-FFF2-40B4-BE49-F238E27FC236}">
                <a16:creationId xmlns:a16="http://schemas.microsoft.com/office/drawing/2014/main" id="{8D1DEE19-747D-8053-D5D8-6A98D95CA26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36ABF586-1FB9-5581-D9F9-4F282608D67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75D3DEE0-1A3D-EB1D-C4F4-6923EBABB03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7" name="Graphic 16">
            <a:extLst>
              <a:ext uri="{FF2B5EF4-FFF2-40B4-BE49-F238E27FC236}">
                <a16:creationId xmlns:a16="http://schemas.microsoft.com/office/drawing/2014/main" id="{C024F22A-C61B-15FA-7787-72F3F2A37216}"/>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8EB65BFA-9DC8-056D-75CF-D9C8038BAA7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4B5C14CA-F7D6-D457-A1BE-EDD666B5493A}"/>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40986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a:solidFill>
                  <a:srgbClr val="433244"/>
                </a:solidFill>
                <a:cs typeface="Arial"/>
              </a:rPr>
              <a:t>AI solution finder</a:t>
            </a:r>
            <a:endParaRPr lang="en-GB">
              <a:solidFill>
                <a:srgbClr val="C00000"/>
              </a:solidFill>
              <a:cs typeface="Arial"/>
            </a:endParaRPr>
          </a:p>
        </p:txBody>
      </p:sp>
      <p:sp>
        <p:nvSpPr>
          <p:cNvPr id="7" name="Content Placeholder 6">
            <a:extLst>
              <a:ext uri="{FF2B5EF4-FFF2-40B4-BE49-F238E27FC236}">
                <a16:creationId xmlns:a16="http://schemas.microsoft.com/office/drawing/2014/main" id="{55419CF2-F03A-1596-A75F-4F114209BD25}"/>
              </a:ext>
            </a:extLst>
          </p:cNvPr>
          <p:cNvSpPr>
            <a:spLocks noGrp="1"/>
          </p:cNvSpPr>
          <p:nvPr>
            <p:ph sz="half" idx="13"/>
          </p:nvPr>
        </p:nvSpPr>
        <p:spPr>
          <a:xfrm>
            <a:off x="377560" y="1602192"/>
            <a:ext cx="5718440" cy="4801864"/>
          </a:xfrm>
        </p:spPr>
        <p:txBody>
          <a:bodyPr/>
          <a:lstStyle/>
          <a:p>
            <a:r>
              <a:rPr lang="en-US" sz="1800" dirty="0">
                <a:cs typeface="Calibri" panose="020F0502020204030204"/>
              </a:rPr>
              <a:t>Suitable for: </a:t>
            </a:r>
            <a:br>
              <a:rPr lang="en-US" sz="1800" b="0" dirty="0"/>
            </a:br>
            <a:r>
              <a:rPr lang="en-US" sz="1800" b="0" dirty="0"/>
              <a:t>a range of disciplines but could be of particular use post placement where students have had experience of real-world, work-based challenges.</a:t>
            </a:r>
          </a:p>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appraise current challenges in a specific professional or disciplinary field and investigate where AI could offer opportunities OR identify a challenge themselves (new or predicted).</a:t>
            </a:r>
          </a:p>
          <a:p>
            <a:pPr marL="342900" indent="-342900">
              <a:spcBef>
                <a:spcPts val="400"/>
              </a:spcBef>
              <a:spcAft>
                <a:spcPts val="400"/>
              </a:spcAft>
              <a:buFont typeface="+mj-lt"/>
              <a:buAutoNum type="arabicPeriod"/>
            </a:pPr>
            <a:r>
              <a:rPr lang="en-US" sz="1800" b="0" dirty="0"/>
              <a:t>They then present rationale for selection of the challenge (why it is a priority) and a plan for how AI might help to resolve it. </a:t>
            </a:r>
          </a:p>
          <a:p>
            <a:pPr marL="342900" indent="-342900">
              <a:spcBef>
                <a:spcPts val="400"/>
              </a:spcBef>
              <a:spcAft>
                <a:spcPts val="400"/>
              </a:spcAft>
              <a:buFont typeface="+mj-lt"/>
              <a:buAutoNum type="arabicPeriod"/>
            </a:pPr>
            <a:r>
              <a:rPr lang="en-US" sz="1800" b="0" dirty="0"/>
              <a:t>They could then present this to work-based colleagues/managers for feedback where relevant. </a:t>
            </a:r>
          </a:p>
          <a:p>
            <a:endParaRPr lang="en-US" dirty="0"/>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709825" y="1562100"/>
            <a:ext cx="2752830" cy="3703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Creativity and divergent thinking</a:t>
            </a:r>
          </a:p>
          <a:p>
            <a:pPr marL="251460" indent="-179705">
              <a:lnSpc>
                <a:spcPts val="2000"/>
              </a:lnSpc>
              <a:buFont typeface="Arial,Sans-Serif"/>
              <a:buChar char="•"/>
            </a:pPr>
            <a:r>
              <a:rPr lang="en-GB" sz="1600" dirty="0"/>
              <a:t>Contextual intelligence</a:t>
            </a:r>
            <a:endParaRPr lang="en-GB" sz="1600" dirty="0">
              <a:cs typeface="Calibri"/>
            </a:endParaRPr>
          </a:p>
          <a:p>
            <a:pPr marL="251460" indent="-179705">
              <a:lnSpc>
                <a:spcPts val="2000"/>
              </a:lnSpc>
              <a:buFont typeface="Arial,Sans-Serif"/>
              <a:buChar char="•"/>
            </a:pPr>
            <a:r>
              <a:rPr lang="en-GB" sz="1600" dirty="0"/>
              <a:t>AI literacy</a:t>
            </a:r>
            <a:endParaRPr lang="en-GB" sz="1600" dirty="0">
              <a:cs typeface="Calibri"/>
            </a:endParaRPr>
          </a:p>
          <a:p>
            <a:pPr marL="251460" indent="-179705">
              <a:lnSpc>
                <a:spcPts val="2000"/>
              </a:lnSpc>
              <a:buFont typeface="Arial,Sans-Serif"/>
              <a:buChar char="•"/>
            </a:pPr>
            <a:r>
              <a:rPr lang="en-GB" sz="1600" dirty="0"/>
              <a:t>AI technical understanding</a:t>
            </a:r>
            <a:endParaRPr lang="en-GB" sz="1600" dirty="0">
              <a:cs typeface="Calibri"/>
            </a:endParaRPr>
          </a:p>
          <a:p>
            <a:pPr marL="251460" indent="-179705">
              <a:lnSpc>
                <a:spcPts val="2000"/>
              </a:lnSpc>
              <a:buFont typeface="Arial,Sans-Serif"/>
              <a:buChar char="•"/>
            </a:pPr>
            <a:r>
              <a:rPr lang="en-GB" sz="1600" dirty="0"/>
              <a:t>Research</a:t>
            </a:r>
            <a:endParaRPr lang="en-GB" sz="1600" dirty="0">
              <a:cs typeface="Calibri"/>
            </a:endParaRPr>
          </a:p>
          <a:p>
            <a:pPr marL="251460" indent="-179705">
              <a:lnSpc>
                <a:spcPts val="2000"/>
              </a:lnSpc>
              <a:buFont typeface="Arial,Sans-Serif"/>
              <a:buChar char="•"/>
            </a:pPr>
            <a:r>
              <a:rPr lang="en-GB" sz="1600" dirty="0">
                <a:cs typeface="Calibri"/>
              </a:rPr>
              <a:t>Professional confidence</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GB" dirty="0">
              <a:cs typeface="Calibri" panose="020F0502020204030204"/>
            </a:endParaRPr>
          </a:p>
          <a:p>
            <a:pPr marL="285750" indent="-285750">
              <a:buFont typeface="Arial"/>
              <a:buChar char="•"/>
            </a:pPr>
            <a:r>
              <a:rPr lang="en-GB" sz="1600" dirty="0">
                <a:cs typeface="Calibri" panose="020F0502020204030204"/>
              </a:rPr>
              <a:t>Presentation (live or prerecorded).</a:t>
            </a:r>
          </a:p>
          <a:p>
            <a:pPr marL="285750" indent="-285750">
              <a:buFont typeface="Arial"/>
              <a:buChar char="•"/>
            </a:pPr>
            <a:r>
              <a:rPr lang="en-GB" sz="1600" dirty="0">
                <a:cs typeface="Calibri" panose="020F0502020204030204"/>
              </a:rPr>
              <a:t>Written document. </a:t>
            </a:r>
            <a:endParaRPr lang="en-GB" dirty="0">
              <a:cs typeface="Calibri" panose="020F0502020204030204"/>
            </a:endParaRPr>
          </a:p>
          <a:p>
            <a:pPr marL="285750" indent="-285750">
              <a:buFont typeface="Arial"/>
              <a:buChar char="•"/>
            </a:pPr>
            <a:r>
              <a:rPr lang="en-GB" sz="1600" dirty="0">
                <a:cs typeface="Calibri" panose="020F0502020204030204"/>
              </a:rPr>
              <a:t>Blog post.</a:t>
            </a:r>
            <a:endParaRPr lang="en-GB" dirty="0">
              <a:cs typeface="Calibri"/>
            </a:endParaRPr>
          </a:p>
        </p:txBody>
      </p:sp>
      <p:sp>
        <p:nvSpPr>
          <p:cNvPr id="10" name="Content Placeholder 2">
            <a:extLst>
              <a:ext uri="{FF2B5EF4-FFF2-40B4-BE49-F238E27FC236}">
                <a16:creationId xmlns:a16="http://schemas.microsoft.com/office/drawing/2014/main" id="{77BDA5B2-3B54-0170-AF44-7DA996D170C4}"/>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4" name="Graphic 3">
            <a:hlinkClick r:id="rId3" action="ppaction://hlinksldjump" highlightClick="1"/>
            <a:extLst>
              <a:ext uri="{FF2B5EF4-FFF2-40B4-BE49-F238E27FC236}">
                <a16:creationId xmlns:a16="http://schemas.microsoft.com/office/drawing/2014/main" id="{D24A11F3-FAFC-E2B6-114C-2FDC23F163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E369886B-DDAB-F8A8-0748-85E23BD97A3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C5AEA0C1-B00B-1397-81A0-B2FC7BE944E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1164" y="184823"/>
            <a:ext cx="504000" cy="504000"/>
          </a:xfrm>
          <a:prstGeom prst="rect">
            <a:avLst/>
          </a:prstGeom>
        </p:spPr>
      </p:pic>
      <p:pic>
        <p:nvPicPr>
          <p:cNvPr id="13" name="Graphic 12">
            <a:hlinkClick r:id="rId12" action="ppaction://hlinksldjump" highlightClick="1"/>
            <a:extLst>
              <a:ext uri="{FF2B5EF4-FFF2-40B4-BE49-F238E27FC236}">
                <a16:creationId xmlns:a16="http://schemas.microsoft.com/office/drawing/2014/main" id="{D10EFFD0-BE1F-9BB4-5DF5-A370F2F2AE6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653" y="184823"/>
            <a:ext cx="504000" cy="504000"/>
          </a:xfrm>
          <a:prstGeom prst="rect">
            <a:avLst/>
          </a:prstGeom>
        </p:spPr>
      </p:pic>
      <p:pic>
        <p:nvPicPr>
          <p:cNvPr id="15" name="Graphic 14">
            <a:extLst>
              <a:ext uri="{FF2B5EF4-FFF2-40B4-BE49-F238E27FC236}">
                <a16:creationId xmlns:a16="http://schemas.microsoft.com/office/drawing/2014/main" id="{9DE82BB1-5F22-5CD2-0D5D-4A4F7C75EDB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CE1830B9-0098-AFED-89F9-054FE69027F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52CD2CD0-EF47-D005-D9B6-78E4FC26F88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73633" y="188913"/>
            <a:ext cx="504000" cy="504000"/>
          </a:xfrm>
          <a:prstGeom prst="rect">
            <a:avLst/>
          </a:prstGeom>
        </p:spPr>
      </p:pic>
      <p:pic>
        <p:nvPicPr>
          <p:cNvPr id="5" name="Graphic 4">
            <a:hlinkClick r:id="rId21" action="ppaction://hlinksldjump" highlightClick="1"/>
            <a:extLst>
              <a:ext uri="{FF2B5EF4-FFF2-40B4-BE49-F238E27FC236}">
                <a16:creationId xmlns:a16="http://schemas.microsoft.com/office/drawing/2014/main" id="{B13C8A9B-C74B-3860-705F-C33C741533B7}"/>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4490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741BA-61ED-EE92-B6A2-C447E0D4F6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73633" y="6165033"/>
            <a:ext cx="480000" cy="480000"/>
          </a:xfrm>
          <a:prstGeom prst="rect">
            <a:avLst/>
          </a:prstGeom>
        </p:spPr>
      </p:pic>
      <p:sp>
        <p:nvSpPr>
          <p:cNvPr id="11" name="Title 10">
            <a:extLst>
              <a:ext uri="{FF2B5EF4-FFF2-40B4-BE49-F238E27FC236}">
                <a16:creationId xmlns:a16="http://schemas.microsoft.com/office/drawing/2014/main" id="{EFBF2900-3708-38DE-3F85-B8843159026B}"/>
              </a:ext>
            </a:extLst>
          </p:cNvPr>
          <p:cNvSpPr>
            <a:spLocks noGrp="1"/>
          </p:cNvSpPr>
          <p:nvPr>
            <p:ph type="title"/>
          </p:nvPr>
        </p:nvSpPr>
        <p:spPr>
          <a:xfrm>
            <a:off x="478366" y="705734"/>
            <a:ext cx="9045462" cy="455429"/>
          </a:xfrm>
        </p:spPr>
        <p:txBody>
          <a:bodyPr/>
          <a:lstStyle/>
          <a:p>
            <a:r>
              <a:rPr lang="en-GB" dirty="0">
                <a:solidFill>
                  <a:srgbClr val="FCC975"/>
                </a:solidFill>
              </a:rPr>
              <a:t>The focus is on assessment design that enables students to develop foundational knowledge, skills and attributes that will help them thrive in an AI enabled world (with or without AI assistance).</a:t>
            </a:r>
            <a:endParaRPr lang="en-GB" dirty="0"/>
          </a:p>
        </p:txBody>
      </p:sp>
      <p:sp>
        <p:nvSpPr>
          <p:cNvPr id="13" name="Content Placeholder 2">
            <a:extLst>
              <a:ext uri="{FF2B5EF4-FFF2-40B4-BE49-F238E27FC236}">
                <a16:creationId xmlns:a16="http://schemas.microsoft.com/office/drawing/2014/main" id="{806BBAAE-5DAE-3D13-9FD4-D9F3B2530E00}"/>
              </a:ext>
            </a:extLst>
          </p:cNvPr>
          <p:cNvSpPr txBox="1">
            <a:spLocks/>
          </p:cNvSpPr>
          <p:nvPr/>
        </p:nvSpPr>
        <p:spPr>
          <a:xfrm>
            <a:off x="477840" y="3429001"/>
            <a:ext cx="7894432" cy="2495550"/>
          </a:xfrm>
          <a:prstGeom prst="rect">
            <a:avLst/>
          </a:prstGeom>
        </p:spPr>
        <p:txBody>
          <a:bodyPr lIns="0" tIns="0" rIns="0" bIns="0" anchor="b"/>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Thank you to Lydia Arnold and others for sharing ideas to include in this resource. Menu design is based on </a:t>
            </a:r>
            <a:r>
              <a:rPr lang="en-US" sz="1800" b="1" dirty="0">
                <a:solidFill>
                  <a:schemeClr val="bg1"/>
                </a:solidFill>
                <a:hlinkClick r:id="rId4">
                  <a:extLst>
                    <a:ext uri="{A12FA001-AC4F-418D-AE19-62706E023703}">
                      <ahyp:hlinkClr xmlns:ahyp="http://schemas.microsoft.com/office/drawing/2018/hyperlinkcolor" val="tx"/>
                    </a:ext>
                  </a:extLst>
                </a:hlinkClick>
              </a:rPr>
              <a:t>Lydia Arnold’s ‘Top trumps </a:t>
            </a:r>
            <a:r>
              <a:rPr lang="en-US" sz="1800" dirty="0">
                <a:solidFill>
                  <a:schemeClr val="bg1"/>
                </a:solidFill>
              </a:rPr>
              <a:t>(2022). </a:t>
            </a:r>
            <a:br>
              <a:rPr lang="en-US" sz="1800" dirty="0">
                <a:solidFill>
                  <a:schemeClr val="bg1"/>
                </a:solidFill>
              </a:rPr>
            </a:br>
            <a:r>
              <a:rPr lang="en-US" sz="1800" dirty="0">
                <a:solidFill>
                  <a:schemeClr val="bg1"/>
                </a:solidFill>
              </a:rPr>
              <a:t>See end card for contributors.</a:t>
            </a:r>
          </a:p>
          <a:p>
            <a:pPr marL="0" indent="0">
              <a:lnSpc>
                <a:spcPct val="100000"/>
              </a:lnSpc>
              <a:buFont typeface="Arial" panose="020B0604020202020204" pitchFamily="34" charset="0"/>
              <a:buNone/>
            </a:pPr>
            <a:r>
              <a:rPr lang="en-GB" sz="1800" dirty="0">
                <a:solidFill>
                  <a:schemeClr val="bg1"/>
                </a:solidFill>
              </a:rPr>
              <a:t>Menu collated and customised by Dr Isobel Bowditch, Digital Assessment Advisor, UCL, supported by Jisc National Centre for Ai in tertiary education, Pam </a:t>
            </a:r>
            <a:r>
              <a:rPr lang="en-GB" sz="1800" dirty="0" err="1">
                <a:solidFill>
                  <a:schemeClr val="bg1"/>
                </a:solidFill>
              </a:rPr>
              <a:t>Birtill</a:t>
            </a:r>
            <a:r>
              <a:rPr lang="en-GB" sz="1800" dirty="0">
                <a:solidFill>
                  <a:schemeClr val="bg1"/>
                </a:solidFill>
              </a:rPr>
              <a:t> University of Leeds, Eddie Cowling University of York, Marieke Guy UCL, Cathy </a:t>
            </a:r>
            <a:r>
              <a:rPr lang="en-GB" sz="1800" dirty="0" err="1">
                <a:solidFill>
                  <a:schemeClr val="bg1"/>
                </a:solidFill>
              </a:rPr>
              <a:t>Minett</a:t>
            </a:r>
            <a:r>
              <a:rPr lang="en-GB" sz="1800" dirty="0">
                <a:solidFill>
                  <a:schemeClr val="bg1"/>
                </a:solidFill>
              </a:rPr>
              <a:t>-Smith University of West of England, Stephen Webb University of Portsmouth.</a:t>
            </a:r>
            <a:r>
              <a:rPr lang="en-US" sz="1800" dirty="0">
                <a:solidFill>
                  <a:schemeClr val="bg1"/>
                </a:solidFill>
              </a:rPr>
              <a:t> </a:t>
            </a:r>
          </a:p>
        </p:txBody>
      </p:sp>
    </p:spTree>
    <p:extLst>
      <p:ext uri="{BB962C8B-B14F-4D97-AF65-F5344CB8AC3E}">
        <p14:creationId xmlns:p14="http://schemas.microsoft.com/office/powerpoint/2010/main" val="94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AI think-pair-share</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prstGeom prst="rect">
            <a:avLst/>
          </a:prstGeom>
          <a:noFill/>
          <a:ln w="31750">
            <a:noFill/>
          </a:ln>
        </p:spPr>
        <p:txBody>
          <a:bodyPr vert="horz" lIns="91440" tIns="45720" rIns="91440" bIns="45720" rtlCol="0" anchor="t">
            <a:noAutofit/>
          </a:bodyPr>
          <a:lstStyle/>
          <a:p>
            <a:pPr marL="0" indent="0">
              <a:lnSpc>
                <a:spcPts val="2000"/>
              </a:lnSpc>
              <a:spcBef>
                <a:spcPts val="0"/>
              </a:spcBef>
              <a:spcAft>
                <a:spcPts val="1200"/>
              </a:spcAft>
              <a:buNone/>
            </a:pPr>
            <a:r>
              <a:rPr lang="en-GB" sz="1800" dirty="0">
                <a:cs typeface="Calibri" panose="020F0502020204030204"/>
              </a:rPr>
              <a:t>Student activities</a:t>
            </a:r>
          </a:p>
          <a:p>
            <a:pPr marL="342900" indent="-342900">
              <a:spcBef>
                <a:spcPts val="400"/>
              </a:spcBef>
              <a:spcAft>
                <a:spcPts val="400"/>
              </a:spcAft>
              <a:buFont typeface="+mj-lt"/>
              <a:buAutoNum type="arabicPeriod"/>
            </a:pPr>
            <a:r>
              <a:rPr lang="en-GB" sz="1800" b="0" dirty="0"/>
              <a:t>Students individually identify a key challenge in their field or discipline.</a:t>
            </a:r>
          </a:p>
          <a:p>
            <a:pPr marL="342900" indent="-342900">
              <a:spcBef>
                <a:spcPts val="400"/>
              </a:spcBef>
              <a:spcAft>
                <a:spcPts val="400"/>
              </a:spcAft>
              <a:buFont typeface="+mj-lt"/>
              <a:buAutoNum type="arabicPeriod"/>
            </a:pPr>
            <a:r>
              <a:rPr lang="en-GB" sz="1800" b="0" dirty="0"/>
              <a:t>Using three different types of prompts, they generate a response from an AI text generator. </a:t>
            </a:r>
          </a:p>
          <a:p>
            <a:pPr marL="342900" indent="-342900">
              <a:spcBef>
                <a:spcPts val="400"/>
              </a:spcBef>
              <a:spcAft>
                <a:spcPts val="400"/>
              </a:spcAft>
              <a:buFont typeface="+mj-lt"/>
              <a:buAutoNum type="arabicPeriod"/>
            </a:pPr>
            <a:r>
              <a:rPr lang="en-GB" sz="1800" b="0" dirty="0"/>
              <a:t>They pair up to exchange notes on the process and whether the outputs were correct, surprising etc.</a:t>
            </a:r>
          </a:p>
          <a:p>
            <a:pPr marL="342900" indent="-342900">
              <a:spcBef>
                <a:spcPts val="400"/>
              </a:spcBef>
              <a:spcAft>
                <a:spcPts val="400"/>
              </a:spcAft>
              <a:buFont typeface="+mj-lt"/>
              <a:buAutoNum type="arabicPeriod"/>
            </a:pPr>
            <a:r>
              <a:rPr lang="en-GB" sz="1800" b="0" dirty="0"/>
              <a:t>Individually, they then refine their prompt to generate a final AI output and log the changes they make. </a:t>
            </a:r>
          </a:p>
          <a:p>
            <a:pPr marL="342900" indent="-342900">
              <a:spcBef>
                <a:spcPts val="400"/>
              </a:spcBef>
              <a:spcAft>
                <a:spcPts val="400"/>
              </a:spcAft>
              <a:buFont typeface="+mj-lt"/>
              <a:buAutoNum type="arabicPeriod"/>
            </a:pPr>
            <a:r>
              <a:rPr lang="en-GB" sz="1800" b="0" dirty="0"/>
              <a:t>They submit this output along with their prompt, improved AI response, added content highlighted and a reflection about the pre-work in pairs.</a:t>
            </a:r>
          </a:p>
          <a:p>
            <a:pPr marL="0" indent="0">
              <a:lnSpc>
                <a:spcPts val="2000"/>
              </a:lnSpc>
              <a:spcBef>
                <a:spcPts val="0"/>
              </a:spcBef>
              <a:spcAft>
                <a:spcPts val="1200"/>
              </a:spcAft>
              <a:buNone/>
            </a:pPr>
            <a:endParaRPr lang="en-GB" sz="2000" dirty="0">
              <a:solidFill>
                <a:srgbClr val="FFC000"/>
              </a:solidFill>
              <a:effectLst/>
              <a:latin typeface="Segoe UI Emoji"/>
              <a:ea typeface="Times New Roman" panose="02020603050405020304" pitchFamily="18" charset="0"/>
              <a:cs typeface="Times New Roman" panose="02020603050405020304" pitchFamily="18" charset="0"/>
            </a:endParaRPr>
          </a:p>
          <a:p>
            <a:pPr marL="0" indent="0">
              <a:lnSpc>
                <a:spcPts val="2000"/>
              </a:lnSpc>
              <a:spcBef>
                <a:spcPts val="0"/>
              </a:spcBef>
              <a:spcAft>
                <a:spcPts val="1200"/>
              </a:spcAft>
              <a:buNone/>
            </a:pPr>
            <a:endParaRPr lang="en-GB" sz="2000" dirty="0">
              <a:solidFill>
                <a:srgbClr val="FFC000"/>
              </a:solidFill>
              <a:effectLst/>
              <a:latin typeface="Segoe UI Emoji"/>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5303215-3C4D-DAA7-7D52-A6F9E0ECEA8F}"/>
              </a:ext>
            </a:extLst>
          </p:cNvPr>
          <p:cNvSpPr txBox="1"/>
          <p:nvPr/>
        </p:nvSpPr>
        <p:spPr>
          <a:xfrm>
            <a:off x="6805534" y="1591200"/>
            <a:ext cx="2705380" cy="421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solidFill>
                  <a:srgbClr val="000000"/>
                </a:solidFill>
                <a:cs typeface="Calibri"/>
              </a:rPr>
              <a:t>Critical thinking</a:t>
            </a:r>
            <a:endParaRPr lang="en-GB" dirty="0">
              <a:solidFill>
                <a:srgbClr val="000000"/>
              </a:solidFill>
              <a:cs typeface="Calibri"/>
            </a:endParaRPr>
          </a:p>
          <a:p>
            <a:pPr marL="251460" indent="-179705">
              <a:buFont typeface="Arial,Sans-Serif"/>
              <a:buChar char="•"/>
            </a:pPr>
            <a:r>
              <a:rPr lang="en-GB" sz="1600" dirty="0">
                <a:solidFill>
                  <a:srgbClr val="000000"/>
                </a:solidFill>
                <a:cs typeface="Calibri"/>
              </a:rPr>
              <a:t>Evaluation </a:t>
            </a:r>
            <a:endParaRPr lang="en-GB" dirty="0">
              <a:solidFill>
                <a:srgbClr val="000000"/>
              </a:solidFill>
              <a:cs typeface="Calibri"/>
            </a:endParaRPr>
          </a:p>
          <a:p>
            <a:pPr marL="251460" indent="-179705">
              <a:buFont typeface="Arial,Sans-Serif"/>
              <a:buChar char="•"/>
            </a:pPr>
            <a:r>
              <a:rPr lang="en-GB" sz="1600" dirty="0">
                <a:solidFill>
                  <a:srgbClr val="000000"/>
                </a:solidFill>
                <a:cs typeface="Calibri"/>
              </a:rPr>
              <a:t>AI literacy</a:t>
            </a:r>
            <a:endParaRPr lang="en-GB" sz="1600" dirty="0">
              <a:cs typeface="Calibri" panose="020F0502020204030204"/>
            </a:endParaRPr>
          </a:p>
          <a:p>
            <a:pPr marL="251460" indent="-179705">
              <a:buFont typeface="Arial,Sans-Serif"/>
              <a:buChar char="•"/>
            </a:pPr>
            <a:r>
              <a:rPr lang="en-GB" sz="1600" dirty="0">
                <a:cs typeface="Calibri" panose="020F0502020204030204"/>
              </a:rPr>
              <a:t>Independent thinking</a:t>
            </a:r>
          </a:p>
          <a:p>
            <a:pPr marL="251460" indent="-179705">
              <a:buFont typeface="Arial,Sans-Serif"/>
              <a:buChar char="•"/>
            </a:pPr>
            <a:r>
              <a:rPr lang="en-GB" sz="1600" dirty="0">
                <a:cs typeface="Calibri" panose="020F0502020204030204"/>
              </a:rPr>
              <a:t>Reflection</a:t>
            </a:r>
            <a:endParaRPr lang="en-GB" dirty="0">
              <a:cs typeface="Calibri" panose="020F0502020204030204"/>
            </a:endParaRPr>
          </a:p>
          <a:p>
            <a:pPr marL="342900" indent="-342900">
              <a:lnSpc>
                <a:spcPts val="2200"/>
              </a:lnSpc>
              <a:buFont typeface="Arial,Sans-Serif"/>
              <a:buChar char="•"/>
            </a:pP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panose="020F0502020204030204"/>
              </a:rPr>
              <a:t>In class or Teams.</a:t>
            </a:r>
            <a:br>
              <a:rPr lang="en-GB" sz="1600" dirty="0">
                <a:cs typeface="Calibri" panose="020F0502020204030204"/>
              </a:rPr>
            </a:br>
            <a:r>
              <a:rPr lang="en-GB" sz="1600" dirty="0">
                <a:cs typeface="Calibri" panose="020F0502020204030204"/>
              </a:rPr>
              <a:t>Output will be in written format. </a:t>
            </a:r>
            <a:endParaRPr lang="en-GB" dirty="0">
              <a:cs typeface="Calibri" panose="020F0502020204030204"/>
            </a:endParaRPr>
          </a:p>
          <a:p>
            <a:pPr marL="251460" indent="-179705">
              <a:spcBef>
                <a:spcPts val="600"/>
              </a:spcBef>
              <a:buFont typeface="Arial,Sans-Serif"/>
              <a:buChar char="•"/>
            </a:pPr>
            <a:r>
              <a:rPr lang="en-GB" sz="1600" dirty="0">
                <a:cs typeface="Calibri" panose="020F0502020204030204"/>
              </a:rPr>
              <a:t>Students can use Track </a:t>
            </a:r>
            <a:br>
              <a:rPr lang="en-GB" sz="1600" dirty="0">
                <a:cs typeface="Calibri" panose="020F0502020204030204"/>
              </a:rPr>
            </a:br>
            <a:r>
              <a:rPr lang="en-GB" sz="1600" dirty="0">
                <a:cs typeface="Calibri" panose="020F0502020204030204"/>
              </a:rPr>
              <a:t>Changes in MS Word or Suggesting in Google Docs to make and log changes.</a:t>
            </a:r>
            <a:endParaRPr lang="en-GB" dirty="0">
              <a:cs typeface="Calibri"/>
            </a:endParaRPr>
          </a:p>
        </p:txBody>
      </p:sp>
      <p:sp>
        <p:nvSpPr>
          <p:cNvPr id="7" name="Content Placeholder 2">
            <a:extLst>
              <a:ext uri="{FF2B5EF4-FFF2-40B4-BE49-F238E27FC236}">
                <a16:creationId xmlns:a16="http://schemas.microsoft.com/office/drawing/2014/main" id="{58628036-3E5E-CAFB-100C-3BCD75D9989F}"/>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933F18CC-5526-8E1A-3EC3-D1BE3DBBC79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BABD821A-5519-32EF-A827-0C529B8579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8B647990-98DB-A278-8F21-D9B6F423F74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ADC0467B-8BA1-179D-C4E4-8DFBD0AE880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9816" y="184823"/>
            <a:ext cx="504000" cy="504000"/>
          </a:xfrm>
          <a:prstGeom prst="rect">
            <a:avLst/>
          </a:prstGeom>
        </p:spPr>
      </p:pic>
      <p:pic>
        <p:nvPicPr>
          <p:cNvPr id="11" name="Graphic 10">
            <a:extLst>
              <a:ext uri="{FF2B5EF4-FFF2-40B4-BE49-F238E27FC236}">
                <a16:creationId xmlns:a16="http://schemas.microsoft.com/office/drawing/2014/main" id="{5B4E2F04-BEE8-0A2E-1E59-F9CF548DEFD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78580" y="184823"/>
            <a:ext cx="504000" cy="504000"/>
          </a:xfrm>
          <a:prstGeom prst="rect">
            <a:avLst/>
          </a:prstGeom>
        </p:spPr>
      </p:pic>
      <p:pic>
        <p:nvPicPr>
          <p:cNvPr id="18" name="Graphic 17">
            <a:extLst>
              <a:ext uri="{FF2B5EF4-FFF2-40B4-BE49-F238E27FC236}">
                <a16:creationId xmlns:a16="http://schemas.microsoft.com/office/drawing/2014/main" id="{4AE33D61-0253-2D4C-1CC6-54C846A4EF9B}"/>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76FD15C1-AB74-2D72-0401-D12DB1720A5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6" name="Graphic 5">
            <a:hlinkClick r:id="rId20" action="ppaction://hlinksldjump" highlightClick="1"/>
            <a:extLst>
              <a:ext uri="{FF2B5EF4-FFF2-40B4-BE49-F238E27FC236}">
                <a16:creationId xmlns:a16="http://schemas.microsoft.com/office/drawing/2014/main" id="{5433977D-E612-A0AF-8EB2-6820E3BDEC98}"/>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24699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err="1">
                <a:cs typeface="Arial"/>
              </a:rPr>
              <a:t>Analyse</a:t>
            </a:r>
            <a:r>
              <a:rPr lang="en-US" dirty="0">
                <a:cs typeface="Arial"/>
              </a:rPr>
              <a:t> public data</a:t>
            </a:r>
            <a:endParaRPr lang="en-GB" dirty="0">
              <a:cs typeface="Arial"/>
            </a:endParaRPr>
          </a:p>
        </p:txBody>
      </p:sp>
      <p:sp>
        <p:nvSpPr>
          <p:cNvPr id="4" name="Content Placeholder 3">
            <a:extLst>
              <a:ext uri="{FF2B5EF4-FFF2-40B4-BE49-F238E27FC236}">
                <a16:creationId xmlns:a16="http://schemas.microsoft.com/office/drawing/2014/main" id="{CB8E3F3E-60A1-466B-865A-1B8CB00FC871}"/>
              </a:ext>
            </a:extLst>
          </p:cNvPr>
          <p:cNvSpPr>
            <a:spLocks noGrp="1"/>
          </p:cNvSpPr>
          <p:nvPr>
            <p:ph sz="half" idx="13"/>
          </p:nvPr>
        </p:nvSpPr>
        <p:spPr>
          <a:xfrm>
            <a:off x="377560" y="1591200"/>
            <a:ext cx="5583227" cy="4801864"/>
          </a:xfrm>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locate open-source live data sets (e.g. from sources such as Google Trends, WHO, Earth Data and governments) to help answer current pressing questions associated with their discipline (that they have either identified or been provided with). For arts subjects this could mean exploring open access repositories. </a:t>
            </a:r>
          </a:p>
          <a:p>
            <a:pPr marL="342900" indent="-342900">
              <a:spcBef>
                <a:spcPts val="400"/>
              </a:spcBef>
              <a:spcAft>
                <a:spcPts val="400"/>
              </a:spcAft>
              <a:buFont typeface="+mj-lt"/>
              <a:buAutoNum type="arabicPeriod"/>
            </a:pPr>
            <a:r>
              <a:rPr lang="en-US" sz="1800" b="0" dirty="0"/>
              <a:t>Using a set of criteria they evaluate the data from a user perspective.</a:t>
            </a:r>
          </a:p>
          <a:p>
            <a:pPr marL="342900" indent="-342900">
              <a:spcBef>
                <a:spcPts val="400"/>
              </a:spcBef>
              <a:spcAft>
                <a:spcPts val="400"/>
              </a:spcAft>
              <a:buFont typeface="+mj-lt"/>
              <a:buAutoNum type="arabicPeriod"/>
            </a:pPr>
            <a:r>
              <a:rPr lang="en-US" sz="1800" b="0" dirty="0"/>
              <a:t>They could also select and work with data to generate an output such as policy proposal, infographic or documentary. </a:t>
            </a:r>
          </a:p>
          <a:p>
            <a:endParaRPr lang="en-US" dirty="0"/>
          </a:p>
        </p:txBody>
      </p:sp>
      <p:sp>
        <p:nvSpPr>
          <p:cNvPr id="18" name="TextBox 17">
            <a:extLst>
              <a:ext uri="{FF2B5EF4-FFF2-40B4-BE49-F238E27FC236}">
                <a16:creationId xmlns:a16="http://schemas.microsoft.com/office/drawing/2014/main" id="{5757B527-2FF4-5607-B61C-82590E322DB9}"/>
              </a:ext>
            </a:extLst>
          </p:cNvPr>
          <p:cNvSpPr txBox="1"/>
          <p:nvPr/>
        </p:nvSpPr>
        <p:spPr>
          <a:xfrm>
            <a:off x="6835513" y="1591200"/>
            <a:ext cx="268324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Cultural intelligence</a:t>
            </a:r>
          </a:p>
          <a:p>
            <a:pPr marL="251460" indent="-179705">
              <a:buFont typeface="Arial,Sans-Serif"/>
              <a:buChar char="•"/>
            </a:pPr>
            <a:r>
              <a:rPr lang="en-GB" sz="1600" dirty="0">
                <a:cs typeface="Calibri" panose="020F0502020204030204"/>
              </a:rPr>
              <a:t>Evaluation</a:t>
            </a:r>
          </a:p>
          <a:p>
            <a:pPr marL="251460" indent="-179705">
              <a:buFont typeface="Arial,Sans-Serif"/>
              <a:buChar char="•"/>
            </a:pPr>
            <a:r>
              <a:rPr lang="en-GB" sz="1600" dirty="0">
                <a:cs typeface="Calibri" panose="020F0502020204030204"/>
              </a:rPr>
              <a:t>Data literacy</a:t>
            </a:r>
          </a:p>
          <a:p>
            <a:pPr marL="251460" indent="-179705">
              <a:buFont typeface="Arial,Sans-Serif"/>
              <a:buChar char="•"/>
            </a:pPr>
            <a:r>
              <a:rPr lang="en-GB" sz="1600" dirty="0">
                <a:cs typeface="Calibri" panose="020F0502020204030204"/>
              </a:rPr>
              <a:t>Application</a:t>
            </a:r>
          </a:p>
          <a:p>
            <a:pPr marL="251460" indent="-179705">
              <a:buFont typeface="Arial,Sans-Serif"/>
              <a:buChar char="•"/>
            </a:pPr>
            <a:r>
              <a:rPr lang="en-GB" sz="1600" dirty="0">
                <a:cs typeface="Calibri" panose="020F0502020204030204"/>
              </a:rPr>
              <a:t>Research skills</a:t>
            </a:r>
          </a:p>
          <a:p>
            <a:pPr marL="251460" indent="-179705">
              <a:buFont typeface="Arial,Sans-Serif"/>
              <a:buChar char="•"/>
            </a:pPr>
            <a:r>
              <a:rPr lang="en-GB" sz="1600" dirty="0">
                <a:cs typeface="Calibri" panose="020F0502020204030204"/>
              </a:rPr>
              <a:t>Ethical and contextual understanding.</a:t>
            </a:r>
            <a:endParaRPr lang="en-GB" dirty="0">
              <a:cs typeface="Calibri" panose="020F0502020204030204"/>
            </a:endParaRPr>
          </a:p>
          <a:p>
            <a:pPr marL="342900" indent="-342900">
              <a:buFont typeface="Arial,Sans-Serif"/>
              <a:buChar char="•"/>
            </a:pPr>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sz="1600" dirty="0">
              <a:latin typeface="Calibri" panose="020F0502020204030204"/>
              <a:cs typeface="Times New Roman"/>
            </a:endParaRPr>
          </a:p>
          <a:p>
            <a:pPr marL="285750" indent="-285750">
              <a:buFont typeface="Arial"/>
              <a:buChar char="•"/>
            </a:pPr>
            <a:r>
              <a:rPr lang="en-GB" sz="1600" dirty="0">
                <a:cs typeface="Times New Roman"/>
              </a:rPr>
              <a:t>For testing this could be a Quiz delivered online or in class.</a:t>
            </a:r>
          </a:p>
          <a:p>
            <a:pPr marL="285750" indent="-285750">
              <a:buFont typeface="Arial"/>
              <a:buChar char="•"/>
            </a:pPr>
            <a:r>
              <a:rPr lang="en-GB" sz="1600" dirty="0">
                <a:cs typeface="Times New Roman"/>
              </a:rPr>
              <a:t>For evaluation this could be a proforma or report.</a:t>
            </a:r>
          </a:p>
          <a:p>
            <a:pPr marL="285750" indent="-285750">
              <a:buFont typeface="Arial"/>
              <a:buChar char="•"/>
            </a:pPr>
            <a:r>
              <a:rPr lang="en-GB" sz="1600" dirty="0">
                <a:cs typeface="Times New Roman"/>
              </a:rPr>
              <a:t>Output could be produced in written, visual, or video formats. </a:t>
            </a:r>
            <a:endParaRPr lang="en-US" sz="1600" dirty="0">
              <a:cs typeface="Times New Roman"/>
            </a:endParaRPr>
          </a:p>
        </p:txBody>
      </p:sp>
      <p:sp>
        <p:nvSpPr>
          <p:cNvPr id="6" name="Content Placeholder 2">
            <a:extLst>
              <a:ext uri="{FF2B5EF4-FFF2-40B4-BE49-F238E27FC236}">
                <a16:creationId xmlns:a16="http://schemas.microsoft.com/office/drawing/2014/main" id="{0299226A-E952-882D-5519-0F7F8CE8FCEB}"/>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47A2CE65-F16D-A1A4-C3ED-0C19FE07F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223F3645-9825-05B8-50BC-DA3517E18A8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4" name="Graphic 13">
            <a:hlinkClick r:id="rId9" action="ppaction://hlinksldjump" highlightClick="1"/>
            <a:extLst>
              <a:ext uri="{FF2B5EF4-FFF2-40B4-BE49-F238E27FC236}">
                <a16:creationId xmlns:a16="http://schemas.microsoft.com/office/drawing/2014/main" id="{5C15CE81-ED12-20F1-7584-98E0E4132DC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15" name="Graphic 14">
            <a:hlinkClick r:id="rId12" action="ppaction://hlinksldjump" highlightClick="1"/>
            <a:extLst>
              <a:ext uri="{FF2B5EF4-FFF2-40B4-BE49-F238E27FC236}">
                <a16:creationId xmlns:a16="http://schemas.microsoft.com/office/drawing/2014/main" id="{F897659B-EEF4-E00A-BF1E-F4CE8738A75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15490" y="184823"/>
            <a:ext cx="504000" cy="504000"/>
          </a:xfrm>
          <a:prstGeom prst="rect">
            <a:avLst/>
          </a:prstGeom>
        </p:spPr>
      </p:pic>
      <p:pic>
        <p:nvPicPr>
          <p:cNvPr id="9" name="Graphic 8">
            <a:extLst>
              <a:ext uri="{FF2B5EF4-FFF2-40B4-BE49-F238E27FC236}">
                <a16:creationId xmlns:a16="http://schemas.microsoft.com/office/drawing/2014/main" id="{B14BD1C7-BC4F-CF86-D5A5-8AF50ED3D00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78580" y="184823"/>
            <a:ext cx="504000" cy="504000"/>
          </a:xfrm>
          <a:prstGeom prst="rect">
            <a:avLst/>
          </a:prstGeom>
        </p:spPr>
      </p:pic>
      <p:pic>
        <p:nvPicPr>
          <p:cNvPr id="13" name="Graphic 12">
            <a:extLst>
              <a:ext uri="{FF2B5EF4-FFF2-40B4-BE49-F238E27FC236}">
                <a16:creationId xmlns:a16="http://schemas.microsoft.com/office/drawing/2014/main" id="{13E45EF3-73EA-A5D8-C9D5-A015A8661227}"/>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96389"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800C8A62-864E-16B1-A84E-5D4F5D670FF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73633" y="188913"/>
            <a:ext cx="504000" cy="504000"/>
          </a:xfrm>
          <a:prstGeom prst="rect">
            <a:avLst/>
          </a:prstGeom>
        </p:spPr>
      </p:pic>
      <p:pic>
        <p:nvPicPr>
          <p:cNvPr id="5" name="Graphic 4">
            <a:hlinkClick r:id="rId21" action="ppaction://hlinksldjump" highlightClick="1"/>
            <a:extLst>
              <a:ext uri="{FF2B5EF4-FFF2-40B4-BE49-F238E27FC236}">
                <a16:creationId xmlns:a16="http://schemas.microsoft.com/office/drawing/2014/main" id="{C90BC821-345D-72BB-9CDD-9E6955422872}"/>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157274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Annotated bibliography</a:t>
            </a: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60" y="1591200"/>
            <a:ext cx="6054483" cy="4801864"/>
          </a:xfrm>
          <a:prstGeom prst="rect">
            <a:avLst/>
          </a:prstGeom>
          <a:noFill/>
          <a:ln w="31750">
            <a:noFill/>
          </a:ln>
        </p:spPr>
        <p:txBody>
          <a:bodyPr vert="horz" lIns="91440" tIns="45720" rIns="91440" bIns="45720" rtlCol="0" anchor="t">
            <a:noAutofit/>
          </a:bodyPr>
          <a:lstStyle/>
          <a:p>
            <a:r>
              <a:rPr lang="en-GB" sz="1800" dirty="0">
                <a:cs typeface="Calibri" panose="020F0502020204030204"/>
              </a:rPr>
              <a:t>Student activities</a:t>
            </a:r>
          </a:p>
          <a:p>
            <a:pPr marL="342900" indent="-342900">
              <a:spcBef>
                <a:spcPts val="400"/>
              </a:spcBef>
              <a:spcAft>
                <a:spcPts val="400"/>
              </a:spcAft>
              <a:buFont typeface="+mj-lt"/>
              <a:buAutoNum type="arabicPeriod"/>
            </a:pPr>
            <a:r>
              <a:rPr lang="en-GB" sz="1800" b="0" dirty="0"/>
              <a:t>The students compile a list of sources (written/other media), including a diverse range of authors, e.g. from different cultural, racial or class backgrounds who identify as LGBTQ, disabled or other characteristics. </a:t>
            </a:r>
          </a:p>
          <a:p>
            <a:pPr marL="342900" indent="-342900">
              <a:spcBef>
                <a:spcPts val="400"/>
              </a:spcBef>
              <a:spcAft>
                <a:spcPts val="400"/>
              </a:spcAft>
              <a:buFont typeface="+mj-lt"/>
              <a:buAutoNum type="arabicPeriod"/>
            </a:pPr>
            <a:r>
              <a:rPr lang="en-GB" sz="1800" b="0" dirty="0"/>
              <a:t>They summarise their choice of material, providing a brief explanation of its application to their area of study. </a:t>
            </a:r>
          </a:p>
          <a:p>
            <a:pPr marL="342900" indent="-342900">
              <a:spcBef>
                <a:spcPts val="400"/>
              </a:spcBef>
              <a:spcAft>
                <a:spcPts val="400"/>
              </a:spcAft>
              <a:buFont typeface="+mj-lt"/>
              <a:buAutoNum type="arabicPeriod"/>
            </a:pPr>
            <a:r>
              <a:rPr lang="en-GB" sz="1800" b="0" dirty="0"/>
              <a:t>For at least 2 entries they provide a more in-depth discussion /critique of the material and why they think it is an important addition to the curriculum. </a:t>
            </a:r>
          </a:p>
          <a:p>
            <a:pPr marL="342900" indent="-342900">
              <a:spcBef>
                <a:spcPts val="400"/>
              </a:spcBef>
              <a:spcAft>
                <a:spcPts val="400"/>
              </a:spcAft>
              <a:buFont typeface="+mj-lt"/>
              <a:buAutoNum type="arabicPeriod"/>
            </a:pPr>
            <a:r>
              <a:rPr lang="en-GB" sz="1800" b="0" dirty="0"/>
              <a:t>Lists are shared with peers and each student commits to following up on at least one source from another’s list. </a:t>
            </a:r>
          </a:p>
          <a:p>
            <a:pPr marL="342900" indent="-342900">
              <a:spcBef>
                <a:spcPts val="400"/>
              </a:spcBef>
              <a:spcAft>
                <a:spcPts val="400"/>
              </a:spcAft>
              <a:buFont typeface="+mj-lt"/>
              <a:buAutoNum type="arabicPeriod"/>
            </a:pPr>
            <a:r>
              <a:rPr lang="en-GB" sz="1800" b="0" dirty="0"/>
              <a:t>Each student submits their annotated list with commentary about their learning throughout the process</a:t>
            </a:r>
          </a:p>
          <a:p>
            <a:pPr marL="0" indent="0">
              <a:lnSpc>
                <a:spcPts val="2000"/>
              </a:lnSpc>
              <a:spcBef>
                <a:spcPts val="0"/>
              </a:spcBef>
              <a:spcAft>
                <a:spcPts val="1200"/>
              </a:spcAft>
              <a:buNone/>
            </a:pPr>
            <a:endParaRPr lang="en-GB" sz="2000" dirty="0">
              <a:solidFill>
                <a:srgbClr val="FFC000"/>
              </a:solidFill>
              <a:effectLst/>
              <a:latin typeface="Segoe UI Emoji"/>
              <a:ea typeface="Times New Roman" panose="02020603050405020304" pitchFamily="18" charset="0"/>
              <a:cs typeface="Times New Roman" panose="02020603050405020304" pitchFamily="18" charset="0"/>
            </a:endParaRPr>
          </a:p>
          <a:p>
            <a:pPr marL="0" indent="0">
              <a:lnSpc>
                <a:spcPts val="2000"/>
              </a:lnSpc>
              <a:spcBef>
                <a:spcPts val="0"/>
              </a:spcBef>
              <a:spcAft>
                <a:spcPts val="1200"/>
              </a:spcAft>
              <a:buNone/>
            </a:pPr>
            <a:endParaRPr lang="en-GB" sz="2000" dirty="0">
              <a:solidFill>
                <a:srgbClr val="FFC000"/>
              </a:solidFill>
              <a:effectLst/>
              <a:latin typeface="Segoe UI Emoji"/>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DAC3F3F-085D-B9BF-F6D3-E20616D7295C}"/>
              </a:ext>
            </a:extLst>
          </p:cNvPr>
          <p:cNvSpPr txBox="1"/>
          <p:nvPr/>
        </p:nvSpPr>
        <p:spPr>
          <a:xfrm>
            <a:off x="6822000" y="1591200"/>
            <a:ext cx="2788171" cy="4380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Cultural intelligence</a:t>
            </a:r>
          </a:p>
          <a:p>
            <a:pPr marL="251460" indent="-179705">
              <a:buFont typeface="Arial,Sans-Serif"/>
              <a:buChar char="•"/>
            </a:pPr>
            <a:r>
              <a:rPr lang="en-GB" sz="1600" dirty="0">
                <a:cs typeface="Calibri" panose="020F0502020204030204"/>
              </a:rPr>
              <a:t>Evaluation</a:t>
            </a:r>
          </a:p>
          <a:p>
            <a:pPr marL="251460" indent="-179705">
              <a:buFont typeface="Arial,Sans-Serif"/>
              <a:buChar char="•"/>
            </a:pPr>
            <a:r>
              <a:rPr lang="en-GB" sz="1600" dirty="0">
                <a:cs typeface="Calibri" panose="020F0502020204030204"/>
              </a:rPr>
              <a:t>Analysis</a:t>
            </a:r>
          </a:p>
          <a:p>
            <a:pPr marL="251460" indent="-179705">
              <a:buFont typeface="Arial,Sans-Serif"/>
              <a:buChar char="•"/>
            </a:pPr>
            <a:r>
              <a:rPr lang="en-GB" sz="1600" dirty="0">
                <a:cs typeface="Calibri" panose="020F0502020204030204"/>
              </a:rPr>
              <a:t>Understanding</a:t>
            </a:r>
          </a:p>
          <a:p>
            <a:pPr marL="251460" indent="-179705">
              <a:buFont typeface="Arial,Sans-Serif"/>
              <a:buChar char="•"/>
            </a:pPr>
            <a:r>
              <a:rPr lang="en-GB" sz="1600" dirty="0">
                <a:cs typeface="Calibri" panose="020F0502020204030204"/>
              </a:rPr>
              <a:t>Critical reflection </a:t>
            </a:r>
          </a:p>
          <a:p>
            <a:pPr marL="251460" indent="-179705">
              <a:buFont typeface="Arial,Sans-Serif"/>
              <a:buChar char="•"/>
            </a:pPr>
            <a:r>
              <a:rPr lang="en-GB" sz="1600" dirty="0">
                <a:cs typeface="Calibri" panose="020F0502020204030204"/>
              </a:rPr>
              <a:t>Self-evaluation </a:t>
            </a:r>
          </a:p>
          <a:p>
            <a:pPr marL="251460" indent="-179705">
              <a:buFont typeface="Arial,Sans-Serif"/>
              <a:buChar char="•"/>
            </a:pPr>
            <a:r>
              <a:rPr lang="en-GB" sz="1600" dirty="0">
                <a:cs typeface="Calibri" panose="020F0502020204030204"/>
              </a:rPr>
              <a:t>Information literacy </a:t>
            </a:r>
          </a:p>
          <a:p>
            <a:pPr>
              <a:lnSpc>
                <a:spcPts val="2200"/>
              </a:lnSpc>
            </a:pPr>
            <a:br>
              <a:rPr lang="en-GB" b="1" dirty="0">
                <a:cs typeface="Calibri" panose="020F0502020204030204"/>
              </a:rPr>
            </a:b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panose="020F0502020204030204"/>
              </a:rPr>
              <a:t>Online reference tools e.g. Moodle Glossary, Talis Elevate, Zotero for formative. </a:t>
            </a:r>
          </a:p>
          <a:p>
            <a:pPr marL="251460" indent="-179705">
              <a:buFont typeface="Arial,Sans-Serif"/>
              <a:buChar char="•"/>
            </a:pPr>
            <a:r>
              <a:rPr lang="en-GB" sz="1600" dirty="0">
                <a:cs typeface="Calibri" panose="020F0502020204030204"/>
              </a:rPr>
              <a:t>For summative, a document or presentation (live or recorded).</a:t>
            </a:r>
          </a:p>
        </p:txBody>
      </p:sp>
      <p:sp>
        <p:nvSpPr>
          <p:cNvPr id="7" name="Content Placeholder 2">
            <a:extLst>
              <a:ext uri="{FF2B5EF4-FFF2-40B4-BE49-F238E27FC236}">
                <a16:creationId xmlns:a16="http://schemas.microsoft.com/office/drawing/2014/main" id="{F38F536F-FCC5-9983-5D58-6E8D7B534738}"/>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8" name="Graphic 7">
            <a:hlinkClick r:id="rId3" action="ppaction://hlinksldjump" highlightClick="1"/>
            <a:extLst>
              <a:ext uri="{FF2B5EF4-FFF2-40B4-BE49-F238E27FC236}">
                <a16:creationId xmlns:a16="http://schemas.microsoft.com/office/drawing/2014/main" id="{3240801C-575F-9229-4E48-C7073D60598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1" name="Graphic 10">
            <a:hlinkClick r:id="rId6" action="ppaction://hlinksldjump" highlightClick="1"/>
            <a:extLst>
              <a:ext uri="{FF2B5EF4-FFF2-40B4-BE49-F238E27FC236}">
                <a16:creationId xmlns:a16="http://schemas.microsoft.com/office/drawing/2014/main" id="{7F369420-F17B-AEFF-35A6-110845B3B03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13" name="Graphic 12">
            <a:hlinkClick r:id="rId9" action="ppaction://hlinksldjump" highlightClick="1"/>
            <a:extLst>
              <a:ext uri="{FF2B5EF4-FFF2-40B4-BE49-F238E27FC236}">
                <a16:creationId xmlns:a16="http://schemas.microsoft.com/office/drawing/2014/main" id="{3F775D33-A102-D356-331A-14A7D8E2DB7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5" name="Graphic 4">
            <a:extLst>
              <a:ext uri="{FF2B5EF4-FFF2-40B4-BE49-F238E27FC236}">
                <a16:creationId xmlns:a16="http://schemas.microsoft.com/office/drawing/2014/main" id="{DB587B88-222D-DBFF-AFD6-4E5320D8087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9816" y="184823"/>
            <a:ext cx="504000" cy="504000"/>
          </a:xfrm>
          <a:prstGeom prst="rect">
            <a:avLst/>
          </a:prstGeom>
        </p:spPr>
      </p:pic>
      <p:pic>
        <p:nvPicPr>
          <p:cNvPr id="9" name="Graphic 8">
            <a:extLst>
              <a:ext uri="{FF2B5EF4-FFF2-40B4-BE49-F238E27FC236}">
                <a16:creationId xmlns:a16="http://schemas.microsoft.com/office/drawing/2014/main" id="{F3865AF8-2A5D-EFD3-FAF2-988F141CC63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78580" y="184823"/>
            <a:ext cx="504000" cy="504000"/>
          </a:xfrm>
          <a:prstGeom prst="rect">
            <a:avLst/>
          </a:prstGeom>
        </p:spPr>
      </p:pic>
      <p:pic>
        <p:nvPicPr>
          <p:cNvPr id="17" name="Graphic 16">
            <a:extLst>
              <a:ext uri="{FF2B5EF4-FFF2-40B4-BE49-F238E27FC236}">
                <a16:creationId xmlns:a16="http://schemas.microsoft.com/office/drawing/2014/main" id="{B0FA31EB-55FA-5A91-8942-D61F3F279B22}"/>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87B17A55-2FC6-C32F-EB21-BC93DF779414}"/>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10" name="Graphic 9">
            <a:hlinkClick r:id="rId20" action="ppaction://hlinksldjump" highlightClick="1"/>
            <a:extLst>
              <a:ext uri="{FF2B5EF4-FFF2-40B4-BE49-F238E27FC236}">
                <a16:creationId xmlns:a16="http://schemas.microsoft.com/office/drawing/2014/main" id="{95F0D61B-4846-FEB0-60C0-D99DB8423A06}"/>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260989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Case study (provided)</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prstGeom prst="rect">
            <a:avLst/>
          </a:prstGeom>
          <a:noFill/>
          <a:ln w="31750">
            <a:noFill/>
          </a:ln>
        </p:spPr>
        <p:txBody>
          <a:bodyPr vert="horz" lIns="91440" tIns="45720" rIns="91440" bIns="45720" rtlCol="0" anchor="t">
            <a:noAutofit/>
          </a:bodyPr>
          <a:lstStyle/>
          <a:p>
            <a:pPr marL="0" indent="0">
              <a:lnSpc>
                <a:spcPts val="2000"/>
              </a:lnSpc>
              <a:spcBef>
                <a:spcPts val="0"/>
              </a:spcBef>
              <a:spcAft>
                <a:spcPts val="1200"/>
              </a:spcAft>
              <a:buNone/>
            </a:pPr>
            <a:r>
              <a:rPr lang="en-GB" sz="1800" dirty="0">
                <a:cs typeface="Calibri" panose="020F0502020204030204"/>
              </a:rPr>
              <a:t>Student activities</a:t>
            </a:r>
          </a:p>
          <a:p>
            <a:pPr marL="342900" indent="-342900">
              <a:spcBef>
                <a:spcPts val="400"/>
              </a:spcBef>
              <a:spcAft>
                <a:spcPts val="400"/>
              </a:spcAft>
              <a:buFont typeface="+mj-lt"/>
              <a:buAutoNum type="arabicPeriod"/>
            </a:pPr>
            <a:r>
              <a:rPr lang="en-GB" sz="1800" b="0" dirty="0"/>
              <a:t>Students are provided with an existing case study or multiple ones with similar features.</a:t>
            </a:r>
          </a:p>
          <a:p>
            <a:pPr marL="342900" indent="-342900">
              <a:spcBef>
                <a:spcPts val="400"/>
              </a:spcBef>
              <a:spcAft>
                <a:spcPts val="400"/>
              </a:spcAft>
              <a:buFont typeface="+mj-lt"/>
              <a:buAutoNum type="arabicPeriod"/>
            </a:pPr>
            <a:r>
              <a:rPr lang="en-GB" sz="1800" b="0" dirty="0"/>
              <a:t>They are asked to read thoroughly, take notes and highlight key areas included in the case studies.</a:t>
            </a:r>
          </a:p>
          <a:p>
            <a:pPr marL="342900" indent="-342900">
              <a:spcBef>
                <a:spcPts val="400"/>
              </a:spcBef>
              <a:spcAft>
                <a:spcPts val="400"/>
              </a:spcAft>
              <a:buFont typeface="+mj-lt"/>
              <a:buAutoNum type="arabicPeriod"/>
            </a:pPr>
            <a:r>
              <a:rPr lang="en-GB" sz="1800" b="0" dirty="0"/>
              <a:t>They then identify 2 to 3 key problems, why they exist, how they impacted the organisation/s, who is responsible and whether they think the solutions offered are viable (and if not why not). </a:t>
            </a:r>
          </a:p>
          <a:p>
            <a:pPr marL="342900" indent="-342900">
              <a:spcBef>
                <a:spcPts val="400"/>
              </a:spcBef>
              <a:spcAft>
                <a:spcPts val="400"/>
              </a:spcAft>
              <a:buFont typeface="+mj-lt"/>
              <a:buAutoNum type="arabicPeriod"/>
            </a:pPr>
            <a:r>
              <a:rPr lang="en-GB" sz="1800" b="0" dirty="0"/>
              <a:t>Students then present their findings including a reflection on what professional or theoretical models they think are useful in interpreting these case studies.</a:t>
            </a:r>
          </a:p>
          <a:p>
            <a:pPr marL="0" indent="0">
              <a:lnSpc>
                <a:spcPts val="2000"/>
              </a:lnSpc>
              <a:spcBef>
                <a:spcPts val="0"/>
              </a:spcBef>
              <a:spcAft>
                <a:spcPts val="1200"/>
              </a:spcAft>
              <a:buNone/>
            </a:pPr>
            <a:endParaRPr lang="en-GB" sz="1600" dirty="0">
              <a:effectLst/>
              <a:latin typeface="Calibri"/>
              <a:ea typeface="Times New Roman" panose="02020603050405020304" pitchFamily="18" charset="0"/>
              <a:cs typeface="Calibri"/>
            </a:endParaRPr>
          </a:p>
          <a:p>
            <a:pPr marL="0" indent="0">
              <a:lnSpc>
                <a:spcPts val="2000"/>
              </a:lnSpc>
              <a:spcBef>
                <a:spcPts val="0"/>
              </a:spcBef>
              <a:spcAft>
                <a:spcPts val="1200"/>
              </a:spcAft>
              <a:buNone/>
            </a:pPr>
            <a:endParaRPr lang="en-GB" sz="1600" dirty="0">
              <a:effectLst/>
              <a:latin typeface="Calibri"/>
              <a:ea typeface="Times New Roman" panose="02020603050405020304" pitchFamily="18" charset="0"/>
              <a:cs typeface="Calibri"/>
            </a:endParaRPr>
          </a:p>
        </p:txBody>
      </p:sp>
      <p:sp>
        <p:nvSpPr>
          <p:cNvPr id="5" name="TextBox 4">
            <a:extLst>
              <a:ext uri="{FF2B5EF4-FFF2-40B4-BE49-F238E27FC236}">
                <a16:creationId xmlns:a16="http://schemas.microsoft.com/office/drawing/2014/main" id="{E0C510B2-6CAD-C000-E4FD-7A58D552EEBD}"/>
              </a:ext>
            </a:extLst>
          </p:cNvPr>
          <p:cNvSpPr txBox="1"/>
          <p:nvPr/>
        </p:nvSpPr>
        <p:spPr>
          <a:xfrm>
            <a:off x="6822000" y="1591200"/>
            <a:ext cx="2636996" cy="4134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Analysis</a:t>
            </a:r>
          </a:p>
          <a:p>
            <a:pPr marL="251460" indent="-179705">
              <a:buFont typeface="Arial,Sans-Serif"/>
              <a:buChar char="•"/>
            </a:pPr>
            <a:r>
              <a:rPr lang="en-GB" sz="1600" dirty="0">
                <a:cs typeface="Calibri" panose="020F0502020204030204"/>
              </a:rPr>
              <a:t>Application </a:t>
            </a:r>
          </a:p>
          <a:p>
            <a:pPr marL="251460" indent="-179705">
              <a:buFont typeface="Arial,Sans-Serif"/>
              <a:buChar char="•"/>
            </a:pPr>
            <a:r>
              <a:rPr lang="en-GB" sz="1600" dirty="0">
                <a:cs typeface="Calibri" panose="020F0502020204030204"/>
              </a:rPr>
              <a:t>Critical evaluation</a:t>
            </a:r>
            <a:endParaRPr lang="en-GB" dirty="0">
              <a:cs typeface="Calibri" panose="020F0502020204030204"/>
            </a:endParaRPr>
          </a:p>
          <a:p>
            <a:pPr marL="251460" indent="-179705">
              <a:buFont typeface="Arial,Sans-Serif"/>
              <a:buChar char="•"/>
            </a:pPr>
            <a:r>
              <a:rPr lang="en-GB" sz="1600" dirty="0">
                <a:cs typeface="Calibri" panose="020F0502020204030204"/>
              </a:rPr>
              <a:t>Relating theory to practice</a:t>
            </a:r>
          </a:p>
          <a:p>
            <a:pPr marL="251460" indent="-179705">
              <a:buFont typeface="Arial,Sans-Serif"/>
              <a:buChar char="•"/>
            </a:pPr>
            <a:r>
              <a:rPr lang="en-GB" sz="1600" dirty="0">
                <a:cs typeface="Calibri" panose="020F0502020204030204"/>
              </a:rPr>
              <a:t>Understanding of </a:t>
            </a:r>
            <a:br>
              <a:rPr lang="en-GB" sz="1600" dirty="0">
                <a:cs typeface="Calibri" panose="020F0502020204030204"/>
              </a:rPr>
            </a:br>
            <a:r>
              <a:rPr lang="en-GB" sz="1600" dirty="0">
                <a:cs typeface="Calibri" panose="020F0502020204030204"/>
              </a:rPr>
              <a:t>professional contexts</a:t>
            </a:r>
            <a:endParaRPr lang="en-GB" dirty="0">
              <a:cs typeface="Calibri" panose="020F0502020204030204"/>
            </a:endParaRPr>
          </a:p>
          <a:p>
            <a:pPr marL="342900" indent="-342900">
              <a:lnSpc>
                <a:spcPts val="2200"/>
              </a:lnSpc>
              <a:buFont typeface="Arial,Sans-Serif"/>
              <a:buChar char="•"/>
            </a:pP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a:rPr>
              <a:t>Written document.</a:t>
            </a:r>
          </a:p>
          <a:p>
            <a:pPr marL="251460" indent="-179705">
              <a:buFont typeface="Arial,Sans-Serif"/>
              <a:buChar char="•"/>
            </a:pPr>
            <a:r>
              <a:rPr lang="en-GB" sz="1600" dirty="0">
                <a:cs typeface="Calibri"/>
              </a:rPr>
              <a:t>In-class or online</a:t>
            </a:r>
            <a:br>
              <a:rPr lang="en-GB" sz="1600" dirty="0">
                <a:cs typeface="Calibri"/>
              </a:rPr>
            </a:br>
            <a:r>
              <a:rPr lang="en-GB" sz="1600" dirty="0">
                <a:cs typeface="Calibri"/>
              </a:rPr>
              <a:t>presentation (PPT for example).</a:t>
            </a:r>
          </a:p>
          <a:p>
            <a:pPr marL="251460" indent="-179705">
              <a:buFont typeface="Arial,Sans-Serif"/>
              <a:buChar char="•"/>
            </a:pPr>
            <a:r>
              <a:rPr lang="en-GB" sz="1600" dirty="0">
                <a:cs typeface="Calibri"/>
              </a:rPr>
              <a:t>Video submission of</a:t>
            </a:r>
            <a:br>
              <a:rPr lang="en-GB" sz="1600" dirty="0">
                <a:cs typeface="Calibri"/>
              </a:rPr>
            </a:br>
            <a:r>
              <a:rPr lang="en-GB" sz="1600" dirty="0">
                <a:cs typeface="Calibri"/>
              </a:rPr>
              <a:t>pre-recorded piece. </a:t>
            </a:r>
          </a:p>
        </p:txBody>
      </p:sp>
      <p:sp>
        <p:nvSpPr>
          <p:cNvPr id="7" name="Content Placeholder 2">
            <a:extLst>
              <a:ext uri="{FF2B5EF4-FFF2-40B4-BE49-F238E27FC236}">
                <a16:creationId xmlns:a16="http://schemas.microsoft.com/office/drawing/2014/main" id="{6F7AE680-C3AE-84DB-07BC-F5EA0503515B}"/>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8" name="Graphic 7">
            <a:hlinkClick r:id="rId3" action="ppaction://hlinksldjump" highlightClick="1"/>
            <a:extLst>
              <a:ext uri="{FF2B5EF4-FFF2-40B4-BE49-F238E27FC236}">
                <a16:creationId xmlns:a16="http://schemas.microsoft.com/office/drawing/2014/main" id="{86377674-3050-2788-B3D4-7C977197B48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3D281161-C560-8A68-79DE-101AF5D2804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3" name="Graphic 12">
            <a:hlinkClick r:id="rId9" action="ppaction://hlinksldjump" highlightClick="1"/>
            <a:extLst>
              <a:ext uri="{FF2B5EF4-FFF2-40B4-BE49-F238E27FC236}">
                <a16:creationId xmlns:a16="http://schemas.microsoft.com/office/drawing/2014/main" id="{8B3EB4E8-0863-602E-9812-D7CAA9DC595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A63861B5-9AC9-0D35-305B-507C681FFF4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6" name="Graphic 15">
            <a:extLst>
              <a:ext uri="{FF2B5EF4-FFF2-40B4-BE49-F238E27FC236}">
                <a16:creationId xmlns:a16="http://schemas.microsoft.com/office/drawing/2014/main" id="{5803F742-5662-97D9-D5F6-D1A5DA3724B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CA5B0CF5-99EE-439F-16C4-8E7CE3305EDA}"/>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B8D904AE-0B3F-40F0-4F69-67820DA48370}"/>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6" name="Graphic 5">
            <a:hlinkClick r:id="rId20" action="ppaction://hlinksldjump" highlightClick="1"/>
            <a:extLst>
              <a:ext uri="{FF2B5EF4-FFF2-40B4-BE49-F238E27FC236}">
                <a16:creationId xmlns:a16="http://schemas.microsoft.com/office/drawing/2014/main" id="{666AC63C-2ED6-9B1C-7760-957BC6BE4A91}"/>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015825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Case study (student led)</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prstGeom prst="rect">
            <a:avLst/>
          </a:prstGeom>
          <a:noFill/>
          <a:ln w="31750">
            <a:noFill/>
          </a:ln>
        </p:spPr>
        <p:txBody>
          <a:bodyPr vert="horz" lIns="91440" tIns="45720" rIns="91440" bIns="45720" rtlCol="0" anchor="t">
            <a:noAutofit/>
          </a:bodyPr>
          <a:lstStyle/>
          <a:p>
            <a:pPr>
              <a:lnSpc>
                <a:spcPts val="2000"/>
              </a:lnSpc>
              <a:spcBef>
                <a:spcPts val="0"/>
              </a:spcBef>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identify a real-life issue or challenge in their discipline or professional context or organization.</a:t>
            </a:r>
          </a:p>
          <a:p>
            <a:pPr marL="342900" indent="-342900">
              <a:spcBef>
                <a:spcPts val="400"/>
              </a:spcBef>
              <a:spcAft>
                <a:spcPts val="400"/>
              </a:spcAft>
              <a:buFont typeface="+mj-lt"/>
              <a:buAutoNum type="arabicPeriod"/>
            </a:pPr>
            <a:r>
              <a:rPr lang="en-US" sz="1800" b="0" dirty="0"/>
              <a:t>In groups, students discuss their issues, possible explanations, data and any solutions they are thinking about. </a:t>
            </a:r>
          </a:p>
          <a:p>
            <a:pPr marL="342900" indent="-342900">
              <a:spcBef>
                <a:spcPts val="400"/>
              </a:spcBef>
              <a:spcAft>
                <a:spcPts val="400"/>
              </a:spcAft>
              <a:buFont typeface="+mj-lt"/>
              <a:buAutoNum type="arabicPeriod"/>
            </a:pPr>
            <a:r>
              <a:rPr lang="en-US" sz="1800" b="0" dirty="0"/>
              <a:t>Depending on the level of the student EITHER:</a:t>
            </a:r>
          </a:p>
          <a:p>
            <a:pPr marL="711200" lvl="1" indent="-342900">
              <a:spcBef>
                <a:spcPts val="400"/>
              </a:spcBef>
              <a:spcAft>
                <a:spcPts val="400"/>
              </a:spcAft>
              <a:buFont typeface="+mj-lt"/>
              <a:buAutoNum type="alphaLcParenR"/>
            </a:pPr>
            <a:r>
              <a:rPr lang="en-US" b="0" dirty="0"/>
              <a:t>based on group discussion, produce a draft proposal for a research-informed case study (what data is needed, which stakeholders, analysis methodology, hypothetical solutions </a:t>
            </a:r>
            <a:r>
              <a:rPr lang="en-US" b="0" dirty="0" err="1"/>
              <a:t>etc</a:t>
            </a:r>
            <a:r>
              <a:rPr lang="en-US" b="0" dirty="0"/>
              <a:t>) for presentation to the class OR</a:t>
            </a:r>
          </a:p>
          <a:p>
            <a:pPr marL="711200" lvl="1" indent="-342900">
              <a:spcBef>
                <a:spcPts val="400"/>
              </a:spcBef>
              <a:spcAft>
                <a:spcPts val="400"/>
              </a:spcAft>
              <a:buFont typeface="+mj-lt"/>
              <a:buAutoNum type="alphaLcParenR"/>
            </a:pPr>
            <a:r>
              <a:rPr lang="en-US" b="0" dirty="0"/>
              <a:t>conduct small-scale research by gathering data/interviews, analysis and producing a report and recommendations for presentation to stakeholders.</a:t>
            </a:r>
          </a:p>
        </p:txBody>
      </p:sp>
      <p:sp>
        <p:nvSpPr>
          <p:cNvPr id="5" name="TextBox 4">
            <a:extLst>
              <a:ext uri="{FF2B5EF4-FFF2-40B4-BE49-F238E27FC236}">
                <a16:creationId xmlns:a16="http://schemas.microsoft.com/office/drawing/2014/main" id="{53D0639E-EEFB-FEEA-72B7-6EDC1A7DEEFC}"/>
              </a:ext>
            </a:extLst>
          </p:cNvPr>
          <p:cNvSpPr txBox="1"/>
          <p:nvPr/>
        </p:nvSpPr>
        <p:spPr>
          <a:xfrm>
            <a:off x="6822000" y="1591200"/>
            <a:ext cx="2673678" cy="3180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Analysis</a:t>
            </a:r>
          </a:p>
          <a:p>
            <a:pPr marL="251460" indent="-179705">
              <a:buFont typeface="Arial,Sans-Serif"/>
              <a:buChar char="•"/>
            </a:pPr>
            <a:r>
              <a:rPr lang="en-GB" sz="1600" dirty="0">
                <a:cs typeface="Calibri" panose="020F0502020204030204"/>
              </a:rPr>
              <a:t>Application </a:t>
            </a:r>
          </a:p>
          <a:p>
            <a:pPr marL="251460" indent="-179705">
              <a:buFont typeface="Arial,Sans-Serif"/>
              <a:buChar char="•"/>
            </a:pPr>
            <a:r>
              <a:rPr lang="en-GB" sz="1600" dirty="0">
                <a:cs typeface="Calibri" panose="020F0502020204030204"/>
              </a:rPr>
              <a:t>Critical evaluation</a:t>
            </a:r>
          </a:p>
          <a:p>
            <a:pPr marL="251460" indent="-179705">
              <a:buFont typeface="Arial,Sans-Serif"/>
              <a:buChar char="•"/>
            </a:pPr>
            <a:r>
              <a:rPr lang="en-GB" sz="1600" dirty="0">
                <a:cs typeface="Calibri" panose="020F0502020204030204"/>
              </a:rPr>
              <a:t>Relating theory to practice</a:t>
            </a:r>
          </a:p>
          <a:p>
            <a:pPr marL="251460" indent="-179705">
              <a:buFont typeface="Arial,Sans-Serif"/>
              <a:buChar char="•"/>
            </a:pPr>
            <a:r>
              <a:rPr lang="en-GB" sz="1600" dirty="0">
                <a:cs typeface="Calibri" panose="020F0502020204030204"/>
              </a:rPr>
              <a:t>Understanding of </a:t>
            </a:r>
            <a:br>
              <a:rPr lang="en-GB" sz="1600" dirty="0">
                <a:cs typeface="Calibri" panose="020F0502020204030204"/>
              </a:rPr>
            </a:br>
            <a:r>
              <a:rPr lang="en-GB" sz="1600" dirty="0">
                <a:cs typeface="Calibri" panose="020F0502020204030204"/>
              </a:rPr>
              <a:t>professional contexts</a:t>
            </a:r>
            <a:endParaRPr lang="en-GB" dirty="0">
              <a:cs typeface="Calibri" panose="020F0502020204030204"/>
            </a:endParaRPr>
          </a:p>
          <a:p>
            <a:pPr marL="342900" indent="-342900">
              <a:lnSpc>
                <a:spcPts val="2160"/>
              </a:lnSpc>
              <a:buFont typeface="Arial,Sans-Serif"/>
              <a:buChar char="•"/>
            </a:pPr>
            <a:endParaRPr lang="en-GB" dirty="0">
              <a:cs typeface="Calibri" panose="020F0502020204030204"/>
            </a:endParaRPr>
          </a:p>
          <a:p>
            <a:pPr>
              <a:lnSpc>
                <a:spcPts val="2160"/>
              </a:lnSpc>
            </a:pP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cs typeface="Calibri"/>
              </a:rPr>
              <a:t>In-person or online</a:t>
            </a:r>
            <a:br>
              <a:rPr lang="en-GB" sz="1600" dirty="0">
                <a:cs typeface="Calibri"/>
              </a:rPr>
            </a:br>
            <a:r>
              <a:rPr lang="en-GB" sz="1600" dirty="0">
                <a:cs typeface="Calibri"/>
              </a:rPr>
              <a:t>presentation.</a:t>
            </a:r>
          </a:p>
        </p:txBody>
      </p:sp>
      <p:sp>
        <p:nvSpPr>
          <p:cNvPr id="7" name="Content Placeholder 2">
            <a:extLst>
              <a:ext uri="{FF2B5EF4-FFF2-40B4-BE49-F238E27FC236}">
                <a16:creationId xmlns:a16="http://schemas.microsoft.com/office/drawing/2014/main" id="{493EF81C-3BE1-EE7D-2FDC-0814A8B2EAD8}"/>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8" name="Graphic 7">
            <a:hlinkClick r:id="rId3" action="ppaction://hlinksldjump" highlightClick="1"/>
            <a:extLst>
              <a:ext uri="{FF2B5EF4-FFF2-40B4-BE49-F238E27FC236}">
                <a16:creationId xmlns:a16="http://schemas.microsoft.com/office/drawing/2014/main" id="{56E96D7E-F9CB-611A-7033-BC4A3331D08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1" name="Graphic 10">
            <a:hlinkClick r:id="rId6" action="ppaction://hlinksldjump" highlightClick="1"/>
            <a:extLst>
              <a:ext uri="{FF2B5EF4-FFF2-40B4-BE49-F238E27FC236}">
                <a16:creationId xmlns:a16="http://schemas.microsoft.com/office/drawing/2014/main" id="{1A26B596-6063-D829-F5C8-2D2B371A32F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45541A4A-D278-0DCB-5547-953E45BC6D4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81164" y="184823"/>
            <a:ext cx="504000" cy="504000"/>
          </a:xfrm>
          <a:prstGeom prst="rect">
            <a:avLst/>
          </a:prstGeom>
        </p:spPr>
      </p:pic>
      <p:pic>
        <p:nvPicPr>
          <p:cNvPr id="6" name="Graphic 5">
            <a:extLst>
              <a:ext uri="{FF2B5EF4-FFF2-40B4-BE49-F238E27FC236}">
                <a16:creationId xmlns:a16="http://schemas.microsoft.com/office/drawing/2014/main" id="{C638476E-8CB8-9B2A-0EDB-99CF5DDE9EE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9816" y="184823"/>
            <a:ext cx="504000" cy="504000"/>
          </a:xfrm>
          <a:prstGeom prst="rect">
            <a:avLst/>
          </a:prstGeom>
        </p:spPr>
      </p:pic>
      <p:pic>
        <p:nvPicPr>
          <p:cNvPr id="15" name="Graphic 14">
            <a:extLst>
              <a:ext uri="{FF2B5EF4-FFF2-40B4-BE49-F238E27FC236}">
                <a16:creationId xmlns:a16="http://schemas.microsoft.com/office/drawing/2014/main" id="{59674E2A-4474-99EC-3730-31B1D6FF499A}"/>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32007" y="184823"/>
            <a:ext cx="504000" cy="504000"/>
          </a:xfrm>
          <a:prstGeom prst="rect">
            <a:avLst/>
          </a:prstGeom>
        </p:spPr>
      </p:pic>
      <p:pic>
        <p:nvPicPr>
          <p:cNvPr id="17" name="Graphic 16">
            <a:extLst>
              <a:ext uri="{FF2B5EF4-FFF2-40B4-BE49-F238E27FC236}">
                <a16:creationId xmlns:a16="http://schemas.microsoft.com/office/drawing/2014/main" id="{B43EF73C-8388-CAD4-0F6E-E025F289C115}"/>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6AFE6222-00E8-AE45-0C10-848058612E5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9" name="Graphic 8">
            <a:hlinkClick r:id="rId20" action="ppaction://hlinksldjump" highlightClick="1"/>
            <a:extLst>
              <a:ext uri="{FF2B5EF4-FFF2-40B4-BE49-F238E27FC236}">
                <a16:creationId xmlns:a16="http://schemas.microsoft.com/office/drawing/2014/main" id="{8F1B3946-45D2-CE66-C73E-84671DF241DD}"/>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988411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Collections</a:t>
            </a:r>
            <a:endParaRPr lang="en-GB" dirty="0">
              <a:cs typeface="Arial"/>
            </a:endParaRPr>
          </a:p>
        </p:txBody>
      </p:sp>
      <p:sp>
        <p:nvSpPr>
          <p:cNvPr id="3" name="Content Placeholder 2">
            <a:extLst>
              <a:ext uri="{FF2B5EF4-FFF2-40B4-BE49-F238E27FC236}">
                <a16:creationId xmlns:a16="http://schemas.microsoft.com/office/drawing/2014/main" id="{B8D8C3E8-746A-C33D-84DE-B99DD72231A4}"/>
              </a:ext>
            </a:extLst>
          </p:cNvPr>
          <p:cNvSpPr>
            <a:spLocks noGrp="1"/>
          </p:cNvSpPr>
          <p:nvPr>
            <p:ph sz="half" idx="13"/>
          </p:nvPr>
        </p:nvSpPr>
        <p:spPr/>
        <p:txBody>
          <a:bodyPr/>
          <a:lstStyle/>
          <a:p>
            <a:pPr>
              <a:lnSpc>
                <a:spcPts val="2000"/>
              </a:lnSpc>
              <a:spcBef>
                <a:spcPts val="0"/>
              </a:spcBef>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select and </a:t>
            </a:r>
            <a:r>
              <a:rPr lang="en-US" sz="1800" b="0" dirty="0" err="1"/>
              <a:t>organise</a:t>
            </a:r>
            <a:r>
              <a:rPr lang="en-US" sz="1800" b="0" dirty="0"/>
              <a:t> information for a given context (e.g. music, or film performances for a festival, poems for a publication, equipment for a new veterinary practice, products for a new fashion retail website) and provide a critical narrative to explain their choices for inclusion or exclusion of material. </a:t>
            </a:r>
          </a:p>
          <a:p>
            <a:pPr marL="342900" indent="-342900">
              <a:spcBef>
                <a:spcPts val="400"/>
              </a:spcBef>
              <a:spcAft>
                <a:spcPts val="400"/>
              </a:spcAft>
              <a:buFont typeface="+mj-lt"/>
              <a:buAutoNum type="arabicPeriod"/>
            </a:pPr>
            <a:r>
              <a:rPr lang="en-US" sz="1800" b="0" dirty="0"/>
              <a:t>Feedback can be sought at various stages of the process through group discussion or one-to-ones.</a:t>
            </a:r>
          </a:p>
          <a:p>
            <a:pPr marL="342900" indent="-342900">
              <a:spcBef>
                <a:spcPts val="400"/>
              </a:spcBef>
              <a:spcAft>
                <a:spcPts val="400"/>
              </a:spcAft>
              <a:buFont typeface="+mj-lt"/>
              <a:buAutoNum type="arabicPeriod"/>
            </a:pPr>
            <a:r>
              <a:rPr lang="en-US" sz="1800" b="0" dirty="0"/>
              <a:t>The next step could be to ask students to produce or stage the final event, publication, website or exhibition </a:t>
            </a:r>
            <a:r>
              <a:rPr lang="en-US" sz="1800" dirty="0"/>
              <a:t>OR</a:t>
            </a:r>
            <a:r>
              <a:rPr lang="en-US" sz="1800" b="0" dirty="0"/>
              <a:t> to make it more manageable for large cohorts, ask them to produce a mixed media output with supporting documentation. </a:t>
            </a:r>
          </a:p>
          <a:p>
            <a:endParaRPr lang="en-US" dirty="0"/>
          </a:p>
        </p:txBody>
      </p:sp>
      <p:sp>
        <p:nvSpPr>
          <p:cNvPr id="16" name="TextBox 15">
            <a:extLst>
              <a:ext uri="{FF2B5EF4-FFF2-40B4-BE49-F238E27FC236}">
                <a16:creationId xmlns:a16="http://schemas.microsoft.com/office/drawing/2014/main" id="{4AE35DA6-242E-431E-2DC3-16086DAD1E17}"/>
              </a:ext>
            </a:extLst>
          </p:cNvPr>
          <p:cNvSpPr txBox="1"/>
          <p:nvPr/>
        </p:nvSpPr>
        <p:spPr>
          <a:xfrm>
            <a:off x="6822000" y="1591200"/>
            <a:ext cx="2730737" cy="4134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Critical evaluation </a:t>
            </a:r>
          </a:p>
          <a:p>
            <a:pPr marL="251460" indent="-179705">
              <a:buFont typeface="Arial,Sans-Serif"/>
              <a:buChar char="•"/>
            </a:pPr>
            <a:r>
              <a:rPr lang="en-GB" sz="1600" dirty="0">
                <a:cs typeface="Calibri" panose="020F0502020204030204"/>
              </a:rPr>
              <a:t>Contextual intelligence</a:t>
            </a:r>
          </a:p>
          <a:p>
            <a:pPr marL="251460" indent="-179705">
              <a:buFont typeface="Arial,Sans-Serif"/>
              <a:buChar char="•"/>
            </a:pPr>
            <a:r>
              <a:rPr lang="en-GB" sz="1600" dirty="0">
                <a:cs typeface="Calibri" panose="020F0502020204030204"/>
              </a:rPr>
              <a:t>Organisation</a:t>
            </a:r>
          </a:p>
          <a:p>
            <a:pPr marL="251460" indent="-179705">
              <a:buFont typeface="Arial,Sans-Serif"/>
              <a:buChar char="•"/>
            </a:pPr>
            <a:r>
              <a:rPr lang="en-GB" sz="1600" dirty="0">
                <a:cs typeface="Calibri" panose="020F0502020204030204"/>
              </a:rPr>
              <a:t>Creativity</a:t>
            </a:r>
          </a:p>
          <a:p>
            <a:pPr marL="251460" indent="-179705">
              <a:buFont typeface="Arial,Sans-Serif"/>
              <a:buChar char="•"/>
            </a:pPr>
            <a:r>
              <a:rPr lang="en-GB" sz="1600" dirty="0">
                <a:cs typeface="Calibri" panose="020F0502020204030204"/>
              </a:rPr>
              <a:t>Planning</a:t>
            </a:r>
            <a:endParaRPr lang="en-GB" dirty="0">
              <a:cs typeface="Calibri" panose="020F0502020204030204"/>
            </a:endParaRPr>
          </a:p>
          <a:p>
            <a:pPr>
              <a:lnSpc>
                <a:spcPts val="2200"/>
              </a:lnSpc>
            </a:pPr>
            <a:endParaRPr lang="en-GB" dirty="0">
              <a:cs typeface="Calibri" panose="020F0502020204030204"/>
            </a:endParaRPr>
          </a:p>
          <a:p>
            <a:pPr>
              <a:lnSpc>
                <a:spcPts val="2200"/>
              </a:lnSpc>
            </a:pPr>
            <a:r>
              <a:rPr lang="en-GB" b="1" dirty="0">
                <a:cs typeface="Calibri" panose="020F0502020204030204"/>
              </a:rPr>
              <a:t>Formats</a:t>
            </a:r>
            <a:r>
              <a:rPr lang="en-GB" b="1" dirty="0">
                <a:cs typeface="Times New Roman"/>
              </a:rPr>
              <a:t> </a:t>
            </a:r>
            <a:endParaRPr lang="en-US" b="1" dirty="0">
              <a:cs typeface="Times New Roman"/>
            </a:endParaRPr>
          </a:p>
          <a:p>
            <a:pPr marL="255905" indent="-182880">
              <a:buFont typeface="Arial"/>
              <a:buChar char="•"/>
            </a:pPr>
            <a:r>
              <a:rPr lang="en-GB" sz="1600" dirty="0">
                <a:cs typeface="Calibri" panose="020F0502020204030204"/>
              </a:rPr>
              <a:t>Depends on the student’s project and area of interest. </a:t>
            </a:r>
            <a:endParaRPr lang="en-US" dirty="0">
              <a:cs typeface="Calibri" panose="020F0502020204030204"/>
            </a:endParaRPr>
          </a:p>
          <a:p>
            <a:pPr marL="255905" indent="-182880">
              <a:buFont typeface="Arial"/>
              <a:buChar char="•"/>
            </a:pPr>
            <a:r>
              <a:rPr lang="en-GB" sz="1600" dirty="0">
                <a:cs typeface="Calibri" panose="020F0502020204030204"/>
              </a:rPr>
              <a:t>Final submissions for assessment could be made in written form with links/images and documentation. </a:t>
            </a:r>
            <a:endParaRPr lang="en-US" dirty="0">
              <a:cs typeface="Calibri" panose="020F0502020204030204"/>
            </a:endParaRPr>
          </a:p>
        </p:txBody>
      </p:sp>
      <p:sp>
        <p:nvSpPr>
          <p:cNvPr id="4" name="Content Placeholder 2">
            <a:extLst>
              <a:ext uri="{FF2B5EF4-FFF2-40B4-BE49-F238E27FC236}">
                <a16:creationId xmlns:a16="http://schemas.microsoft.com/office/drawing/2014/main" id="{22638BF7-9DD9-1E3A-BBDC-19EDCE33B72F}"/>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2AE53AB4-9F90-2A1E-E3E3-5C3E23BF1A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ED0437FA-9C56-7E22-8270-5413D25048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E3CF3E19-0369-37AC-59A5-742ACC4CBD5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C4B2EAD5-0B92-1B6E-46DF-F2D8FC76AB6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697E9910-E42D-1CCE-0E49-BCDB295D706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236A753F-2A15-B43A-08FE-22964D2B42C6}"/>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4DF9C686-D0F2-B6AD-8852-4C8AD1F1E222}"/>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E8526021-4723-16B8-73A1-453F358813A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95924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188464" y="119920"/>
            <a:ext cx="6152375" cy="1116415"/>
          </a:xfrm>
        </p:spPr>
        <p:txBody>
          <a:bodyPr>
            <a:noAutofit/>
          </a:bodyPr>
          <a:lstStyle/>
          <a:p>
            <a:r>
              <a:rPr lang="en-US" dirty="0">
                <a:cs typeface="Arial"/>
              </a:rPr>
              <a:t>Consultant report: professional futures</a:t>
            </a:r>
            <a:endParaRPr lang="en-GB" dirty="0">
              <a:cs typeface="Arial"/>
            </a:endParaRPr>
          </a:p>
        </p:txBody>
      </p:sp>
      <p:sp>
        <p:nvSpPr>
          <p:cNvPr id="4" name="Content Placeholder 3">
            <a:extLst>
              <a:ext uri="{FF2B5EF4-FFF2-40B4-BE49-F238E27FC236}">
                <a16:creationId xmlns:a16="http://schemas.microsoft.com/office/drawing/2014/main" id="{AC5DF8AC-28FD-BF56-C249-A006F74E10F9}"/>
              </a:ext>
            </a:extLst>
          </p:cNvPr>
          <p:cNvSpPr>
            <a:spLocks noGrp="1"/>
          </p:cNvSpPr>
          <p:nvPr>
            <p:ph sz="half" idx="13"/>
          </p:nvPr>
        </p:nvSpPr>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explore the role of AI in their discipline or professional areas. </a:t>
            </a:r>
          </a:p>
          <a:p>
            <a:pPr marL="342900" indent="-342900">
              <a:spcBef>
                <a:spcPts val="400"/>
              </a:spcBef>
              <a:spcAft>
                <a:spcPts val="400"/>
              </a:spcAft>
              <a:buFont typeface="+mj-lt"/>
              <a:buAutoNum type="arabicPeriod"/>
            </a:pPr>
            <a:r>
              <a:rPr lang="en-US" sz="1800" b="0" dirty="0"/>
              <a:t>Students research or imagine how AI may influence their future career, </a:t>
            </a:r>
            <a:r>
              <a:rPr lang="en-US" sz="1800" b="0" dirty="0" err="1"/>
              <a:t>eg</a:t>
            </a:r>
            <a:r>
              <a:rPr lang="en-US" sz="1800" b="0" dirty="0"/>
              <a:t> through news articles, speaking to others, looking at webinars on the subject.</a:t>
            </a:r>
          </a:p>
          <a:p>
            <a:pPr marL="342900" indent="-342900">
              <a:spcBef>
                <a:spcPts val="400"/>
              </a:spcBef>
              <a:spcAft>
                <a:spcPts val="400"/>
              </a:spcAft>
              <a:buFont typeface="+mj-lt"/>
              <a:buAutoNum type="arabicPeriod"/>
            </a:pPr>
            <a:r>
              <a:rPr lang="en-US" sz="1800" b="0" dirty="0"/>
              <a:t>You may want to develop the task by inviting in guest speakers and providing opportunities for Q&amp;A. Students can also contribute to discussion forums or work collaboratively. </a:t>
            </a:r>
          </a:p>
          <a:p>
            <a:pPr marL="342900" indent="-342900">
              <a:spcBef>
                <a:spcPts val="400"/>
              </a:spcBef>
              <a:spcAft>
                <a:spcPts val="400"/>
              </a:spcAft>
              <a:buFont typeface="+mj-lt"/>
              <a:buAutoNum type="arabicPeriod"/>
            </a:pPr>
            <a:r>
              <a:rPr lang="en-US" sz="1800" b="0" dirty="0"/>
              <a:t>Students can then individually/ in group produce a consultant report for a professional body. They might also create an action plan evaluating their current strengths and areas for development in terms of AI /technical skills.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491671"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a:t>
            </a:r>
            <a:r>
              <a:rPr lang="en-GB" dirty="0">
                <a:cs typeface="Calibri" panose="020F0502020204030204"/>
              </a:rPr>
              <a:t> </a:t>
            </a:r>
            <a:endParaRPr lang="en-US" dirty="0">
              <a:cs typeface="Calibri" panose="020F0502020204030204"/>
            </a:endParaRPr>
          </a:p>
          <a:p>
            <a:pPr marL="251460" indent="-179705">
              <a:buFont typeface="Arial,Sans-Serif"/>
              <a:buChar char="•"/>
            </a:pPr>
            <a:r>
              <a:rPr lang="en-GB" sz="1600" dirty="0">
                <a:cs typeface="Calibri" panose="020F0502020204030204"/>
              </a:rPr>
              <a:t>Contextual intelligence</a:t>
            </a:r>
          </a:p>
          <a:p>
            <a:pPr marL="251460" indent="-179705">
              <a:buFont typeface="Arial,Sans-Serif"/>
              <a:buChar char="•"/>
            </a:pPr>
            <a:r>
              <a:rPr lang="en-GB" sz="1600" dirty="0">
                <a:cs typeface="Calibri" panose="020F0502020204030204"/>
              </a:rPr>
              <a:t>Research</a:t>
            </a:r>
          </a:p>
          <a:p>
            <a:pPr marL="251460" indent="-179705">
              <a:buFont typeface="Arial,Sans-Serif"/>
              <a:buChar char="•"/>
            </a:pPr>
            <a:r>
              <a:rPr lang="en-GB" sz="1600" dirty="0">
                <a:cs typeface="Calibri" panose="020F0502020204030204"/>
              </a:rPr>
              <a:t>Presentation and communication skills</a:t>
            </a:r>
          </a:p>
          <a:p>
            <a:pPr marL="251460" indent="-179705">
              <a:buFont typeface="Arial,Sans-Serif"/>
              <a:buChar char="•"/>
            </a:pPr>
            <a:r>
              <a:rPr lang="en-GB" sz="1600" dirty="0">
                <a:cs typeface="Calibri" panose="020F0502020204030204"/>
              </a:rPr>
              <a:t>Synthesis of ideas</a:t>
            </a:r>
            <a:endParaRPr lang="en-GB" dirty="0">
              <a:cs typeface="Calibri" panose="020F0502020204030204"/>
            </a:endParaRPr>
          </a:p>
          <a:p>
            <a:pPr marL="251460" indent="-179705">
              <a:buFont typeface="Arial,Sans-Serif"/>
              <a:buChar char="•"/>
            </a:pPr>
            <a:r>
              <a:rPr lang="en-GB" sz="1600" dirty="0">
                <a:cs typeface="Calibri" panose="020F0502020204030204"/>
              </a:rPr>
              <a:t>Professional skills and knowledge</a:t>
            </a:r>
            <a:endParaRPr lang="en-GB" dirty="0">
              <a:cs typeface="Calibri" panose="020F0502020204030204"/>
            </a:endParaRP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85750" indent="-285750">
              <a:buFont typeface="Arial"/>
              <a:buChar char="•"/>
            </a:pPr>
            <a:r>
              <a:rPr lang="en-US" sz="1600" dirty="0">
                <a:cs typeface="Times New Roman"/>
              </a:rPr>
              <a:t>Webpage.</a:t>
            </a:r>
          </a:p>
          <a:p>
            <a:pPr marL="285750" indent="-285750">
              <a:buFont typeface="Arial"/>
              <a:buChar char="•"/>
            </a:pPr>
            <a:r>
              <a:rPr lang="en-US" sz="1600" dirty="0">
                <a:cs typeface="Times New Roman"/>
              </a:rPr>
              <a:t>Blog.</a:t>
            </a:r>
          </a:p>
          <a:p>
            <a:pPr marL="285750" indent="-285750">
              <a:buFont typeface="Arial"/>
              <a:buChar char="•"/>
            </a:pPr>
            <a:r>
              <a:rPr lang="en-US" sz="1600" dirty="0">
                <a:cs typeface="Times New Roman"/>
              </a:rPr>
              <a:t>Video.</a:t>
            </a:r>
          </a:p>
          <a:p>
            <a:pPr marL="285750" indent="-285750">
              <a:buFont typeface="Arial"/>
              <a:buChar char="•"/>
            </a:pPr>
            <a:r>
              <a:rPr lang="en-US" sz="1600" dirty="0">
                <a:cs typeface="Times New Roman"/>
              </a:rPr>
              <a:t>Podcast.</a:t>
            </a:r>
          </a:p>
          <a:p>
            <a:pPr marL="285750" indent="-285750">
              <a:buFont typeface="Arial"/>
              <a:buChar char="•"/>
            </a:pPr>
            <a:r>
              <a:rPr lang="en-US" sz="1600" dirty="0">
                <a:cs typeface="Times New Roman"/>
              </a:rPr>
              <a:t>Written document. </a:t>
            </a:r>
            <a:endParaRPr lang="en-GB" sz="1600" dirty="0">
              <a:cs typeface="Calibri" panose="020F0502020204030204"/>
            </a:endParaRPr>
          </a:p>
        </p:txBody>
      </p:sp>
      <p:sp>
        <p:nvSpPr>
          <p:cNvPr id="5" name="Content Placeholder 2">
            <a:extLst>
              <a:ext uri="{FF2B5EF4-FFF2-40B4-BE49-F238E27FC236}">
                <a16:creationId xmlns:a16="http://schemas.microsoft.com/office/drawing/2014/main" id="{D66794D5-2FC5-7BD1-6AE7-38A3FF450F30}"/>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8343D22B-8286-BA05-6FAF-3533A8FB2F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C2402279-750E-8960-CC20-DAD9C7129A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164" y="184823"/>
            <a:ext cx="504000" cy="504000"/>
          </a:xfrm>
          <a:prstGeom prst="rect">
            <a:avLst/>
          </a:prstGeom>
        </p:spPr>
      </p:pic>
      <p:pic>
        <p:nvPicPr>
          <p:cNvPr id="9" name="Graphic 8">
            <a:extLst>
              <a:ext uri="{FF2B5EF4-FFF2-40B4-BE49-F238E27FC236}">
                <a16:creationId xmlns:a16="http://schemas.microsoft.com/office/drawing/2014/main" id="{54FE59E4-9BFD-F4A5-291E-371815E0388B}"/>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4" name="Graphic 13">
            <a:extLst>
              <a:ext uri="{FF2B5EF4-FFF2-40B4-BE49-F238E27FC236}">
                <a16:creationId xmlns:a16="http://schemas.microsoft.com/office/drawing/2014/main" id="{8F7C901C-16A6-ED07-183F-1F6AF9787A9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D9C41743-FF24-0793-7862-3A924922ECC7}"/>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69E758E9-9DE4-B69D-0968-8B219EB5154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60A9F7D9-1153-35D0-DA41-8991A81D9B05}"/>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BCF8BBD8-2338-7B61-161C-AF72B0B06D0B}"/>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96992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Create a teaching resource</a:t>
            </a:r>
            <a:endParaRPr lang="en-GB" dirty="0">
              <a:cs typeface="Arial"/>
            </a:endParaRPr>
          </a:p>
        </p:txBody>
      </p:sp>
      <p:sp>
        <p:nvSpPr>
          <p:cNvPr id="3" name="Content Placeholder 2">
            <a:extLst>
              <a:ext uri="{FF2B5EF4-FFF2-40B4-BE49-F238E27FC236}">
                <a16:creationId xmlns:a16="http://schemas.microsoft.com/office/drawing/2014/main" id="{CAE89C2D-CFCF-FF09-48A7-6C963E70E983}"/>
              </a:ext>
            </a:extLst>
          </p:cNvPr>
          <p:cNvSpPr>
            <a:spLocks noGrp="1"/>
          </p:cNvSpPr>
          <p:nvPr>
            <p:ph sz="half" idx="13"/>
          </p:nvPr>
        </p:nvSpPr>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are asked to create a collaborative resource to teach other students (present or future) about a specific topic e.g. to explain key concepts or identify common misconceptions</a:t>
            </a:r>
          </a:p>
          <a:p>
            <a:pPr marL="342900" indent="-342900">
              <a:spcBef>
                <a:spcPts val="400"/>
              </a:spcBef>
              <a:spcAft>
                <a:spcPts val="400"/>
              </a:spcAft>
              <a:buFont typeface="+mj-lt"/>
              <a:buAutoNum type="arabicPeriod"/>
            </a:pPr>
            <a:r>
              <a:rPr lang="en-US" sz="1800" b="0" dirty="0"/>
              <a:t>As a group they agree on a chosen medium or platform and what topic/aspect of a topic each individual will cover.</a:t>
            </a:r>
          </a:p>
          <a:p>
            <a:pPr marL="342900" indent="-342900">
              <a:spcBef>
                <a:spcPts val="400"/>
              </a:spcBef>
              <a:spcAft>
                <a:spcPts val="400"/>
              </a:spcAft>
              <a:buFont typeface="+mj-lt"/>
              <a:buAutoNum type="arabicPeriod"/>
            </a:pPr>
            <a:r>
              <a:rPr lang="en-US" sz="1800" b="0" dirty="0"/>
              <a:t>Group reviews and revises final resources.</a:t>
            </a:r>
          </a:p>
          <a:p>
            <a:pPr marL="342900" indent="-342900">
              <a:spcBef>
                <a:spcPts val="400"/>
              </a:spcBef>
              <a:spcAft>
                <a:spcPts val="400"/>
              </a:spcAft>
              <a:buFont typeface="+mj-lt"/>
              <a:buAutoNum type="arabicPeriod"/>
            </a:pPr>
            <a:r>
              <a:rPr lang="en-US" sz="1800" b="0" dirty="0"/>
              <a:t>Once completed students are assessed both on group collaboration and individual contribution.</a:t>
            </a:r>
          </a:p>
          <a:p>
            <a:pPr marL="342900" indent="-342900">
              <a:spcBef>
                <a:spcPts val="400"/>
              </a:spcBef>
              <a:spcAft>
                <a:spcPts val="400"/>
              </a:spcAft>
              <a:buFont typeface="+mj-lt"/>
              <a:buAutoNum type="arabicPeriod"/>
            </a:pPr>
            <a:r>
              <a:rPr lang="en-US" sz="1800" b="0" dirty="0"/>
              <a:t>Remember to ask students for permission to use their work with future cohorts.</a:t>
            </a:r>
          </a:p>
        </p:txBody>
      </p:sp>
      <p:sp>
        <p:nvSpPr>
          <p:cNvPr id="20" name="TextBox 19">
            <a:extLst>
              <a:ext uri="{FF2B5EF4-FFF2-40B4-BE49-F238E27FC236}">
                <a16:creationId xmlns:a16="http://schemas.microsoft.com/office/drawing/2014/main" id="{A93D4D86-A489-C580-2E85-285BC129A7B9}"/>
              </a:ext>
            </a:extLst>
          </p:cNvPr>
          <p:cNvSpPr txBox="1"/>
          <p:nvPr/>
        </p:nvSpPr>
        <p:spPr>
          <a:xfrm>
            <a:off x="6822000" y="1591200"/>
            <a:ext cx="2491671" cy="3960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5905" indent="-182880">
              <a:buFont typeface="Arial,Sans-Serif"/>
              <a:buChar char="•"/>
            </a:pPr>
            <a:r>
              <a:rPr lang="en-GB" sz="1600" dirty="0">
                <a:cs typeface="Calibri" panose="020F0502020204030204"/>
              </a:rPr>
              <a:t>Metacognition</a:t>
            </a:r>
          </a:p>
          <a:p>
            <a:pPr marL="255905" indent="-182880">
              <a:buFont typeface="Arial,Sans-Serif"/>
              <a:buChar char="•"/>
            </a:pPr>
            <a:r>
              <a:rPr lang="en-GB" sz="1600" dirty="0">
                <a:cs typeface="Calibri" panose="020F0502020204030204"/>
              </a:rPr>
              <a:t>Collaboration</a:t>
            </a:r>
          </a:p>
          <a:p>
            <a:pPr marL="255905" indent="-182880">
              <a:buFont typeface="Arial,Sans-Serif"/>
              <a:buChar char="•"/>
            </a:pPr>
            <a:r>
              <a:rPr lang="en-GB" sz="1600" dirty="0">
                <a:cs typeface="Calibri" panose="020F0502020204030204"/>
              </a:rPr>
              <a:t>Communication</a:t>
            </a:r>
          </a:p>
          <a:p>
            <a:pPr marL="255905" indent="-182880">
              <a:buFont typeface="Arial,Sans-Serif"/>
              <a:buChar char="•"/>
            </a:pPr>
            <a:r>
              <a:rPr lang="en-GB" sz="1600" dirty="0">
                <a:cs typeface="Calibri" panose="020F0502020204030204"/>
              </a:rPr>
              <a:t>Grasp of subject knowledge</a:t>
            </a:r>
          </a:p>
          <a:p>
            <a:pPr marL="251460" indent="-179705">
              <a:lnSpc>
                <a:spcPts val="2200"/>
              </a:lnSpc>
              <a:buFont typeface="Arial,Sans-Serif"/>
              <a:buChar char="•"/>
            </a:pPr>
            <a:r>
              <a:rPr lang="en-GB" sz="1600" dirty="0">
                <a:cs typeface="Calibri" panose="020F0502020204030204"/>
              </a:rPr>
              <a:t>Assessment literacy</a:t>
            </a:r>
            <a:endParaRPr lang="en-GB" dirty="0"/>
          </a:p>
          <a:p>
            <a:pPr marL="251460" indent="-179705">
              <a:lnSpc>
                <a:spcPts val="2200"/>
              </a:lnSpc>
              <a:buFont typeface="Arial,Sans-Serif"/>
              <a:buChar char="•"/>
            </a:pPr>
            <a:r>
              <a:rPr lang="en-GB" sz="1600" dirty="0">
                <a:cs typeface="Calibri" panose="020F0502020204030204"/>
              </a:rPr>
              <a:t>Digital skills</a:t>
            </a:r>
            <a:endParaRPr lang="en-GB" dirty="0">
              <a:cs typeface="Calibri" panose="020F0502020204030204"/>
            </a:endParaRPr>
          </a:p>
          <a:p>
            <a:pPr>
              <a:lnSpc>
                <a:spcPts val="2200"/>
              </a:lnSpc>
            </a:pP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p>
          <a:p>
            <a:pPr marL="255905" indent="-182880">
              <a:buFont typeface="Arial"/>
              <a:buChar char="•"/>
            </a:pPr>
            <a:r>
              <a:rPr lang="en-GB" sz="1600" dirty="0">
                <a:cs typeface="Times New Roman"/>
              </a:rPr>
              <a:t>Blog, video or interactive resource. </a:t>
            </a:r>
            <a:endParaRPr lang="en-US" sz="1600" dirty="0">
              <a:cs typeface="Times New Roman"/>
            </a:endParaRPr>
          </a:p>
          <a:p>
            <a:pPr marL="255905" indent="-182880">
              <a:buFont typeface="Arial"/>
              <a:buChar char="•"/>
            </a:pPr>
            <a:r>
              <a:rPr lang="en-GB" sz="1600" dirty="0">
                <a:cs typeface="Times New Roman"/>
              </a:rPr>
              <a:t>Written document depending on what students agree. </a:t>
            </a:r>
            <a:endParaRPr lang="en-US" sz="1600" dirty="0">
              <a:cs typeface="Times New Roman"/>
            </a:endParaRPr>
          </a:p>
        </p:txBody>
      </p:sp>
      <p:sp>
        <p:nvSpPr>
          <p:cNvPr id="4" name="Content Placeholder 2">
            <a:extLst>
              <a:ext uri="{FF2B5EF4-FFF2-40B4-BE49-F238E27FC236}">
                <a16:creationId xmlns:a16="http://schemas.microsoft.com/office/drawing/2014/main" id="{0F432A6F-72C8-8C0E-68AF-84B1A86D8978}"/>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2F122551-84DA-8D36-B17E-038B00CCD99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72284245-9BAD-AD0F-1062-6F08E9741B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F53702FA-F1D7-5310-2F09-A20BC1B8F4B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0E31B83D-9267-1F11-E34E-1567343605C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C0EB2807-C811-40F7-2CE2-58363A74CC2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B35EF309-2CB9-6F18-B665-24CD640DC6CA}"/>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60D63FA9-2E7F-5697-3963-B23EFACAB426}"/>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6616C5B4-4E50-1D73-FC0E-78B83DCA4376}"/>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07495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Data explainer</a:t>
            </a:r>
            <a:endParaRPr lang="en-GB" dirty="0">
              <a:cs typeface="Arial"/>
            </a:endParaRPr>
          </a:p>
        </p:txBody>
      </p:sp>
      <p:sp>
        <p:nvSpPr>
          <p:cNvPr id="5" name="Content Placeholder 4">
            <a:extLst>
              <a:ext uri="{FF2B5EF4-FFF2-40B4-BE49-F238E27FC236}">
                <a16:creationId xmlns:a16="http://schemas.microsoft.com/office/drawing/2014/main" id="{6F3C723B-E64C-6753-2F09-1171EE8F1513}"/>
              </a:ext>
            </a:extLst>
          </p:cNvPr>
          <p:cNvSpPr>
            <a:spLocks noGrp="1"/>
          </p:cNvSpPr>
          <p:nvPr>
            <p:ph sz="half" idx="13"/>
          </p:nvPr>
        </p:nvSpPr>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are directed to a data set, e.g. business accounts or product testing measurements, and asked to perform appropriate calculations and interrogation.</a:t>
            </a:r>
          </a:p>
          <a:p>
            <a:pPr marL="342900" indent="-342900">
              <a:spcBef>
                <a:spcPts val="400"/>
              </a:spcBef>
              <a:spcAft>
                <a:spcPts val="400"/>
              </a:spcAft>
              <a:buFont typeface="+mj-lt"/>
              <a:buAutoNum type="arabicPeriod"/>
            </a:pPr>
            <a:r>
              <a:rPr lang="en-US" sz="1800" b="0" dirty="0"/>
              <a:t>They could compare calculations done on specialist data sets with those obtained from generative AI.</a:t>
            </a:r>
          </a:p>
          <a:p>
            <a:pPr marL="342900" indent="-342900">
              <a:spcBef>
                <a:spcPts val="400"/>
              </a:spcBef>
              <a:spcAft>
                <a:spcPts val="400"/>
              </a:spcAft>
              <a:buFont typeface="+mj-lt"/>
              <a:buAutoNum type="arabicPeriod"/>
            </a:pPr>
            <a:r>
              <a:rPr lang="en-US" sz="1800" b="0" dirty="0"/>
              <a:t>They then describe the steps that they went through as if explaining to a client, patient or colleague. </a:t>
            </a:r>
          </a:p>
          <a:p>
            <a:pPr marL="342900" indent="-342900">
              <a:spcBef>
                <a:spcPts val="400"/>
              </a:spcBef>
              <a:spcAft>
                <a:spcPts val="400"/>
              </a:spcAft>
              <a:buFont typeface="+mj-lt"/>
              <a:buAutoNum type="arabicPeriod"/>
            </a:pPr>
            <a:r>
              <a:rPr lang="en-US" sz="1800" b="0" dirty="0"/>
              <a:t>They are asked to draw conclusions and make recommendations. They might use data </a:t>
            </a:r>
            <a:r>
              <a:rPr lang="en-US" sz="1800" b="0" dirty="0" err="1"/>
              <a:t>visualisations</a:t>
            </a:r>
            <a:r>
              <a:rPr lang="en-US" sz="1800" b="0" dirty="0"/>
              <a:t> to </a:t>
            </a:r>
            <a:r>
              <a:rPr lang="en-US" sz="1800" b="0" dirty="0" err="1"/>
              <a:t>summarise</a:t>
            </a:r>
            <a:r>
              <a:rPr lang="en-US" sz="1800" b="0" dirty="0"/>
              <a:t> findings.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491671" cy="41703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Understanding (deep knowledge)</a:t>
            </a:r>
          </a:p>
          <a:p>
            <a:pPr marL="251460" indent="-179705">
              <a:buFont typeface="Arial,Sans-Serif"/>
              <a:buChar char="•"/>
            </a:pPr>
            <a:r>
              <a:rPr lang="en-GB" sz="1600" dirty="0">
                <a:cs typeface="Calibri" panose="020F0502020204030204"/>
              </a:rPr>
              <a:t>Data Analytics</a:t>
            </a:r>
          </a:p>
          <a:p>
            <a:pPr marL="251460" indent="-179705">
              <a:buFont typeface="Arial,Sans-Serif"/>
              <a:buChar char="•"/>
            </a:pPr>
            <a:r>
              <a:rPr lang="en-GB" sz="1600" dirty="0">
                <a:cs typeface="Calibri" panose="020F0502020204030204"/>
              </a:rPr>
              <a:t>Evaluation</a:t>
            </a:r>
          </a:p>
          <a:p>
            <a:pPr marL="251460" indent="-179705">
              <a:buFont typeface="Arial,Sans-Serif"/>
              <a:buChar char="•"/>
            </a:pPr>
            <a:r>
              <a:rPr lang="en-GB" sz="1600" dirty="0">
                <a:cs typeface="Calibri" panose="020F0502020204030204"/>
              </a:rPr>
              <a:t>Communication</a:t>
            </a:r>
            <a:endParaRPr lang="en-GB" dirty="0">
              <a:cs typeface="Calibri" panose="020F0502020204030204"/>
            </a:endParaRPr>
          </a:p>
          <a:p>
            <a:pPr marL="251460" indent="-179705">
              <a:lnSpc>
                <a:spcPts val="2200"/>
              </a:lnSpc>
              <a:buFont typeface="Arial,Sans-Serif"/>
              <a:buChar char="•"/>
            </a:pPr>
            <a:r>
              <a:rPr lang="en-GB" sz="1600" dirty="0">
                <a:cs typeface="Calibri" panose="020F0502020204030204"/>
              </a:rPr>
              <a:t>Metacognition</a:t>
            </a:r>
          </a:p>
          <a:p>
            <a:pPr marL="342900" indent="-342900">
              <a:lnSpc>
                <a:spcPts val="2200"/>
              </a:lnSpc>
              <a:buFont typeface="Arial,Sans-Serif"/>
              <a:buChar char="•"/>
            </a:pPr>
            <a:endParaRPr lang="en-GB" dirty="0">
              <a:cs typeface="Calibri" panose="020F0502020204030204"/>
            </a:endParaRPr>
          </a:p>
          <a:p>
            <a:pPr>
              <a:lnSpc>
                <a:spcPts val="2200"/>
              </a:lnSpc>
            </a:pPr>
            <a:r>
              <a:rPr lang="en-GB" b="1" dirty="0">
                <a:cs typeface="Calibri" panose="020F0502020204030204"/>
              </a:rPr>
              <a:t>Formats</a:t>
            </a:r>
            <a:r>
              <a:rPr lang="en-GB" b="1" dirty="0">
                <a:cs typeface="Times New Roman"/>
              </a:rPr>
              <a:t> </a:t>
            </a:r>
            <a:endParaRPr lang="en-US" b="1" dirty="0">
              <a:cs typeface="Times New Roman"/>
            </a:endParaRPr>
          </a:p>
          <a:p>
            <a:pPr marL="357505" indent="-285750">
              <a:buFont typeface="Arial" panose="020B0604020202020204" pitchFamily="34" charset="0"/>
              <a:buChar char="•"/>
            </a:pPr>
            <a:r>
              <a:rPr lang="en-GB" sz="1600" dirty="0">
                <a:cs typeface="Calibri" panose="020F0502020204030204"/>
              </a:rPr>
              <a:t>Could use online quiz for Step 1 and 2.</a:t>
            </a:r>
          </a:p>
          <a:p>
            <a:pPr marL="357505" indent="-285750">
              <a:buFont typeface="Arial" panose="020B0604020202020204" pitchFamily="34" charset="0"/>
              <a:buChar char="•"/>
            </a:pPr>
            <a:r>
              <a:rPr lang="en-GB" sz="1600" dirty="0">
                <a:cs typeface="Calibri" panose="020F0502020204030204"/>
              </a:rPr>
              <a:t>Documentation and final output could be written, presentation (live, prerecorded) or video.</a:t>
            </a:r>
          </a:p>
        </p:txBody>
      </p:sp>
      <p:sp>
        <p:nvSpPr>
          <p:cNvPr id="6" name="Content Placeholder 2">
            <a:extLst>
              <a:ext uri="{FF2B5EF4-FFF2-40B4-BE49-F238E27FC236}">
                <a16:creationId xmlns:a16="http://schemas.microsoft.com/office/drawing/2014/main" id="{BA316FC9-0522-06D3-4E62-8DA6DB212EAA}"/>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39D8A60B-2844-A9C4-BC09-482308C74ED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hlinkClick r:id="rId6" action="ppaction://hlinksldjump" highlightClick="1"/>
            <a:extLst>
              <a:ext uri="{FF2B5EF4-FFF2-40B4-BE49-F238E27FC236}">
                <a16:creationId xmlns:a16="http://schemas.microsoft.com/office/drawing/2014/main" id="{AB083741-0EBD-13DA-543B-7DDD5F7DBDE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2653" y="184823"/>
            <a:ext cx="504000" cy="504000"/>
          </a:xfrm>
          <a:prstGeom prst="rect">
            <a:avLst/>
          </a:prstGeom>
        </p:spPr>
      </p:pic>
      <p:pic>
        <p:nvPicPr>
          <p:cNvPr id="13" name="Graphic 12">
            <a:hlinkClick r:id="rId9" action="ppaction://hlinksldjump" highlightClick="1"/>
            <a:extLst>
              <a:ext uri="{FF2B5EF4-FFF2-40B4-BE49-F238E27FC236}">
                <a16:creationId xmlns:a16="http://schemas.microsoft.com/office/drawing/2014/main" id="{57F88E3C-C175-64D1-6335-97DFFB91EFC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15490" y="184823"/>
            <a:ext cx="504000" cy="504000"/>
          </a:xfrm>
          <a:prstGeom prst="rect">
            <a:avLst/>
          </a:prstGeom>
        </p:spPr>
      </p:pic>
      <p:pic>
        <p:nvPicPr>
          <p:cNvPr id="4" name="Graphic 3">
            <a:extLst>
              <a:ext uri="{FF2B5EF4-FFF2-40B4-BE49-F238E27FC236}">
                <a16:creationId xmlns:a16="http://schemas.microsoft.com/office/drawing/2014/main" id="{4A556B03-6F76-C207-D1BD-7EF5E24C2EE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49816" y="184823"/>
            <a:ext cx="504000" cy="504000"/>
          </a:xfrm>
          <a:prstGeom prst="rect">
            <a:avLst/>
          </a:prstGeom>
        </p:spPr>
      </p:pic>
      <p:pic>
        <p:nvPicPr>
          <p:cNvPr id="9" name="Graphic 8">
            <a:extLst>
              <a:ext uri="{FF2B5EF4-FFF2-40B4-BE49-F238E27FC236}">
                <a16:creationId xmlns:a16="http://schemas.microsoft.com/office/drawing/2014/main" id="{FA88639C-CD63-AACF-DDA7-A76266910AC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12FAF203-5E9E-A58B-0015-B630A4AFCC3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96389"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EFD24657-5372-0078-AA0D-CB958A2E2F59}"/>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8" name="Graphic 7">
            <a:hlinkClick r:id="rId20" action="ppaction://hlinksldjump" highlightClick="1"/>
            <a:extLst>
              <a:ext uri="{FF2B5EF4-FFF2-40B4-BE49-F238E27FC236}">
                <a16:creationId xmlns:a16="http://schemas.microsoft.com/office/drawing/2014/main" id="{F50EC61B-4CCF-8A47-9DC2-EEE6D4CE5460}"/>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4220683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Debate with AI</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60" y="1591200"/>
            <a:ext cx="5754953" cy="4801864"/>
          </a:xfrm>
          <a:prstGeom prst="rect">
            <a:avLst/>
          </a:prstGeom>
          <a:noFill/>
          <a:ln w="31750">
            <a:noFill/>
          </a:ln>
        </p:spPr>
        <p:txBody>
          <a:bodyPr vert="horz" wrap="square" lIns="91440" tIns="45720" rIns="91440" bIns="45720" rtlCol="0" anchor="t">
            <a:noAutofit/>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choose (or are provided with) a major question or challenge in their field or discipline.</a:t>
            </a:r>
          </a:p>
          <a:p>
            <a:pPr marL="342900" indent="-342900">
              <a:spcBef>
                <a:spcPts val="400"/>
              </a:spcBef>
              <a:spcAft>
                <a:spcPts val="400"/>
              </a:spcAft>
              <a:buFont typeface="+mj-lt"/>
              <a:buAutoNum type="arabicPeriod"/>
            </a:pPr>
            <a:r>
              <a:rPr lang="en-US" sz="1800" b="0" dirty="0"/>
              <a:t>Either as an individual or group activity, they present this to an AI text generator) and engage in a debate with AI by questioning the responses (you may have to provide some guidance around questioning strategies). </a:t>
            </a:r>
          </a:p>
          <a:p>
            <a:pPr marL="342900" indent="-342900">
              <a:spcBef>
                <a:spcPts val="400"/>
              </a:spcBef>
              <a:spcAft>
                <a:spcPts val="400"/>
              </a:spcAft>
              <a:buFont typeface="+mj-lt"/>
              <a:buAutoNum type="arabicPeriod"/>
            </a:pPr>
            <a:r>
              <a:rPr lang="en-US" sz="1800" b="0" dirty="0"/>
              <a:t>The students then individually produce an argumentative essay based on their dialogue with AI – evaluating both their own position and that of AI. </a:t>
            </a:r>
          </a:p>
          <a:p>
            <a:pPr marL="0" indent="0">
              <a:lnSpc>
                <a:spcPts val="2000"/>
              </a:lnSpc>
              <a:spcBef>
                <a:spcPts val="0"/>
              </a:spcBef>
              <a:spcAft>
                <a:spcPts val="1200"/>
              </a:spcAft>
              <a:buNone/>
            </a:pPr>
            <a:endParaRPr lang="en-US" sz="1600" dirty="0">
              <a:effectLst/>
              <a:latin typeface="Calibri"/>
              <a:ea typeface="Times New Roman" panose="02020603050405020304" pitchFamily="18" charset="0"/>
              <a:cs typeface="Calibri"/>
            </a:endParaRPr>
          </a:p>
          <a:p>
            <a:pPr marL="0" indent="0">
              <a:lnSpc>
                <a:spcPts val="2000"/>
              </a:lnSpc>
              <a:spcBef>
                <a:spcPts val="0"/>
              </a:spcBef>
              <a:spcAft>
                <a:spcPts val="1200"/>
              </a:spcAft>
              <a:buNone/>
            </a:pPr>
            <a:endParaRPr lang="en-US" sz="1600" dirty="0">
              <a:effectLst/>
              <a:latin typeface="Calibri"/>
              <a:ea typeface="Times New Roman" panose="02020603050405020304" pitchFamily="18" charset="0"/>
              <a:cs typeface="Calibri"/>
            </a:endParaRPr>
          </a:p>
        </p:txBody>
      </p:sp>
      <p:sp>
        <p:nvSpPr>
          <p:cNvPr id="14" name="TextBox 13">
            <a:extLst>
              <a:ext uri="{FF2B5EF4-FFF2-40B4-BE49-F238E27FC236}">
                <a16:creationId xmlns:a16="http://schemas.microsoft.com/office/drawing/2014/main" id="{1A12B5E1-4384-111F-29FA-D86BD84D325C}"/>
              </a:ext>
            </a:extLst>
          </p:cNvPr>
          <p:cNvSpPr txBox="1"/>
          <p:nvPr/>
        </p:nvSpPr>
        <p:spPr>
          <a:xfrm>
            <a:off x="6822000" y="1591200"/>
            <a:ext cx="2597279" cy="41344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p>
          <a:p>
            <a:pPr marL="251460" indent="-179705">
              <a:buFont typeface="Arial,Sans-Serif"/>
              <a:buChar char="•"/>
            </a:pPr>
            <a:r>
              <a:rPr lang="en-GB" sz="1600" dirty="0">
                <a:cs typeface="Calibri" panose="020F0502020204030204"/>
              </a:rPr>
              <a:t>Critical</a:t>
            </a:r>
            <a:r>
              <a:rPr lang="en-GB" sz="1600" dirty="0">
                <a:ea typeface="+mn-lt"/>
                <a:cs typeface="+mn-lt"/>
              </a:rPr>
              <a:t> evaluation</a:t>
            </a:r>
            <a:endParaRPr lang="en-GB" dirty="0">
              <a:cs typeface="Calibri" panose="020F0502020204030204"/>
            </a:endParaRPr>
          </a:p>
          <a:p>
            <a:pPr marL="251460" indent="-179705">
              <a:buFont typeface="Arial,Sans-Serif"/>
              <a:buChar char="•"/>
            </a:pPr>
            <a:r>
              <a:rPr lang="en-GB" sz="1600" dirty="0">
                <a:ea typeface="+mn-lt"/>
                <a:cs typeface="+mn-lt"/>
              </a:rPr>
              <a:t>Problem solving</a:t>
            </a:r>
            <a:endParaRPr lang="en-GB" dirty="0">
              <a:ea typeface="+mn-lt"/>
              <a:cs typeface="+mn-lt"/>
            </a:endParaRPr>
          </a:p>
          <a:p>
            <a:pPr marL="251460" indent="-179705">
              <a:buFont typeface="Arial,Sans-Serif"/>
              <a:buChar char="•"/>
            </a:pPr>
            <a:r>
              <a:rPr lang="en-GB" sz="1600" dirty="0">
                <a:ea typeface="+mn-lt"/>
                <a:cs typeface="+mn-lt"/>
              </a:rPr>
              <a:t>AI literacy</a:t>
            </a:r>
            <a:endParaRPr lang="en-GB" dirty="0">
              <a:cs typeface="Calibri" panose="020F0502020204030204"/>
            </a:endParaRPr>
          </a:p>
          <a:p>
            <a:pPr marL="251460" indent="-179705">
              <a:buFont typeface="Arial,Sans-Serif"/>
              <a:buChar char="•"/>
            </a:pPr>
            <a:r>
              <a:rPr lang="en-GB" sz="1600" dirty="0">
                <a:ea typeface="+mn-lt"/>
                <a:cs typeface="+mn-lt"/>
              </a:rPr>
              <a:t>Independent thinking</a:t>
            </a:r>
          </a:p>
          <a:p>
            <a:pPr marL="251460" indent="-179705">
              <a:buFont typeface="Arial,Sans-Serif"/>
              <a:buChar char="•"/>
            </a:pPr>
            <a:r>
              <a:rPr lang="en-GB" sz="1600" dirty="0">
                <a:ea typeface="+mn-lt"/>
                <a:cs typeface="+mn-lt"/>
              </a:rPr>
              <a:t>Contextual intelligence</a:t>
            </a:r>
            <a:endParaRPr lang="en-GB" dirty="0">
              <a:cs typeface="Calibri" panose="020F0502020204030204"/>
            </a:endParaRPr>
          </a:p>
          <a:p>
            <a:pPr>
              <a:lnSpc>
                <a:spcPts val="2200"/>
              </a:lnSpc>
            </a:pPr>
            <a:endParaRPr lang="en-GB" dirty="0">
              <a:cs typeface="Calibri" panose="020F0502020204030204"/>
            </a:endParaRPr>
          </a:p>
          <a:p>
            <a:pPr>
              <a:lnSpc>
                <a:spcPts val="2200"/>
              </a:lnSpc>
            </a:pPr>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buFont typeface="Arial,Sans-Serif"/>
              <a:buChar char="•"/>
            </a:pPr>
            <a:r>
              <a:rPr lang="en-GB" sz="1600" dirty="0">
                <a:ea typeface="+mn-lt"/>
                <a:cs typeface="+mn-lt"/>
              </a:rPr>
              <a:t>AI text generator e.g., ChatGPT.</a:t>
            </a:r>
            <a:endParaRPr lang="en-GB" dirty="0">
              <a:cs typeface="Calibri" panose="020F0502020204030204"/>
            </a:endParaRPr>
          </a:p>
          <a:p>
            <a:pPr marL="251460" indent="-179705">
              <a:buFont typeface="Arial,Sans-Serif"/>
              <a:buChar char="•"/>
            </a:pPr>
            <a:r>
              <a:rPr lang="en-GB" sz="1600" dirty="0">
                <a:ea typeface="+mn-lt"/>
                <a:cs typeface="+mn-lt"/>
              </a:rPr>
              <a:t>Group debate in class, online (via </a:t>
            </a:r>
            <a:r>
              <a:rPr lang="en-GB" sz="1600" dirty="0" err="1">
                <a:ea typeface="+mn-lt"/>
                <a:cs typeface="+mn-lt"/>
              </a:rPr>
              <a:t>webconference</a:t>
            </a:r>
            <a:r>
              <a:rPr lang="en-GB" sz="1600" dirty="0">
                <a:ea typeface="+mn-lt"/>
                <a:cs typeface="+mn-lt"/>
              </a:rPr>
              <a:t> or online forum). </a:t>
            </a:r>
          </a:p>
          <a:p>
            <a:pPr marL="251460" indent="-179705">
              <a:buFont typeface="Arial,Sans-Serif"/>
              <a:buChar char="•"/>
            </a:pPr>
            <a:r>
              <a:rPr lang="en-GB" sz="1600" dirty="0">
                <a:ea typeface="+mn-lt"/>
                <a:cs typeface="+mn-lt"/>
              </a:rPr>
              <a:t>Essay could be written, video or audio.</a:t>
            </a:r>
            <a:endParaRPr lang="en-GB" dirty="0">
              <a:cs typeface="Calibri" panose="020F0502020204030204"/>
            </a:endParaRPr>
          </a:p>
        </p:txBody>
      </p:sp>
      <p:sp>
        <p:nvSpPr>
          <p:cNvPr id="6" name="Content Placeholder 2">
            <a:extLst>
              <a:ext uri="{FF2B5EF4-FFF2-40B4-BE49-F238E27FC236}">
                <a16:creationId xmlns:a16="http://schemas.microsoft.com/office/drawing/2014/main" id="{67ED2FC5-DC59-6ADC-A3E7-44867C1CA6B8}"/>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8561DCBB-7A51-A7DE-3A64-D70B1B86CC8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83727CED-FA43-DAC8-2F9A-31654E6EE9A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430A3D56-E988-6DC6-6BA7-B3C3659A9FC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40DC1BB3-E6BB-A886-07C4-35879F0B2DF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6" name="Graphic 15">
            <a:extLst>
              <a:ext uri="{FF2B5EF4-FFF2-40B4-BE49-F238E27FC236}">
                <a16:creationId xmlns:a16="http://schemas.microsoft.com/office/drawing/2014/main" id="{C1ADE359-9A24-CA76-76B5-32759245C07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41E53A91-E394-7A0B-55AB-227BA0FA3CE5}"/>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B60D9736-9C5B-D598-E874-0066474C615D}"/>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5" name="Graphic 4">
            <a:hlinkClick r:id="rId20" action="ppaction://hlinksldjump" highlightClick="1"/>
            <a:extLst>
              <a:ext uri="{FF2B5EF4-FFF2-40B4-BE49-F238E27FC236}">
                <a16:creationId xmlns:a16="http://schemas.microsoft.com/office/drawing/2014/main" id="{FAAE2E2F-5221-791C-2662-8852B4608DC3}"/>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40590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C3B9D8-EEDE-009D-1223-B4744C1BC44F}"/>
              </a:ext>
            </a:extLst>
          </p:cNvPr>
          <p:cNvSpPr>
            <a:spLocks noGrp="1"/>
          </p:cNvSpPr>
          <p:nvPr>
            <p:ph type="title"/>
          </p:nvPr>
        </p:nvSpPr>
        <p:spPr>
          <a:xfrm>
            <a:off x="478366" y="1376363"/>
            <a:ext cx="8691036" cy="455429"/>
          </a:xfrm>
        </p:spPr>
        <p:txBody>
          <a:bodyPr/>
          <a:lstStyle/>
          <a:p>
            <a:r>
              <a:rPr lang="en-US" dirty="0"/>
              <a:t>Each card outlines: </a:t>
            </a:r>
          </a:p>
        </p:txBody>
      </p:sp>
      <p:sp>
        <p:nvSpPr>
          <p:cNvPr id="6" name="Content Placeholder 5">
            <a:extLst>
              <a:ext uri="{FF2B5EF4-FFF2-40B4-BE49-F238E27FC236}">
                <a16:creationId xmlns:a16="http://schemas.microsoft.com/office/drawing/2014/main" id="{EF413DF0-6997-FA22-74E2-5C8817C082A5}"/>
              </a:ext>
            </a:extLst>
          </p:cNvPr>
          <p:cNvSpPr>
            <a:spLocks noGrp="1"/>
          </p:cNvSpPr>
          <p:nvPr>
            <p:ph idx="1"/>
          </p:nvPr>
        </p:nvSpPr>
        <p:spPr>
          <a:xfrm>
            <a:off x="478368" y="2265354"/>
            <a:ext cx="5980798" cy="4018477"/>
          </a:xfrm>
        </p:spPr>
        <p:txBody>
          <a:bodyPr/>
          <a:lstStyle/>
          <a:p>
            <a:r>
              <a:rPr lang="en-US" dirty="0"/>
              <a:t>Type of assessment task</a:t>
            </a:r>
          </a:p>
          <a:p>
            <a:r>
              <a:rPr lang="en-US" dirty="0"/>
              <a:t>Corresponding assessment type in UCL's </a:t>
            </a:r>
            <a:br>
              <a:rPr lang="en-US" dirty="0"/>
            </a:br>
            <a:r>
              <a:rPr lang="en-US" b="1" dirty="0">
                <a:hlinkClick r:id="rId2">
                  <a:extLst>
                    <a:ext uri="{A12FA001-AC4F-418D-AE19-62706E023703}">
                      <ahyp:hlinkClr xmlns:ahyp="http://schemas.microsoft.com/office/drawing/2018/hyperlinkcolor" val="tx"/>
                    </a:ext>
                  </a:extLst>
                </a:hlinkClick>
              </a:rPr>
              <a:t>Assessment Operating Model</a:t>
            </a:r>
            <a:r>
              <a:rPr lang="en-US" dirty="0"/>
              <a:t>. See slide 4 for key</a:t>
            </a:r>
          </a:p>
          <a:p>
            <a:r>
              <a:rPr lang="en-US" dirty="0"/>
              <a:t>The learning that it assesses and develops with </a:t>
            </a:r>
            <a:br>
              <a:rPr lang="en-US" dirty="0"/>
            </a:br>
            <a:r>
              <a:rPr lang="en-US" dirty="0"/>
              <a:t>reference to </a:t>
            </a:r>
            <a:r>
              <a:rPr lang="en-US" b="1" dirty="0">
                <a:hlinkClick r:id="rId3">
                  <a:extLst>
                    <a:ext uri="{A12FA001-AC4F-418D-AE19-62706E023703}">
                      <ahyp:hlinkClr xmlns:ahyp="http://schemas.microsoft.com/office/drawing/2018/hyperlinkcolor" val="tx"/>
                    </a:ext>
                  </a:extLst>
                </a:hlinkClick>
              </a:rPr>
              <a:t>Bloom’s taxonomy</a:t>
            </a:r>
            <a:r>
              <a:rPr lang="en-US" dirty="0"/>
              <a:t>, personal and </a:t>
            </a:r>
            <a:br>
              <a:rPr lang="en-US" dirty="0"/>
            </a:br>
            <a:r>
              <a:rPr lang="en-US" dirty="0"/>
              <a:t>professional capabilities and AI literacy</a:t>
            </a:r>
          </a:p>
          <a:p>
            <a:r>
              <a:rPr lang="en-US" dirty="0"/>
              <a:t>Appropriate formats</a:t>
            </a:r>
          </a:p>
          <a:p>
            <a:r>
              <a:rPr lang="en-US" dirty="0"/>
              <a:t>Rating on some key characteristics of assessment. </a:t>
            </a:r>
            <a:br>
              <a:rPr lang="en-US" dirty="0"/>
            </a:br>
            <a:r>
              <a:rPr lang="en-US" dirty="0"/>
              <a:t>See slides 5 and 6 for key</a:t>
            </a:r>
          </a:p>
          <a:p>
            <a:r>
              <a:rPr lang="en-US" dirty="0"/>
              <a:t>Where appropriate, whether the activity is suitable for specific disciplinary areas</a:t>
            </a:r>
          </a:p>
          <a:p>
            <a:endParaRPr lang="en-US" dirty="0"/>
          </a:p>
        </p:txBody>
      </p:sp>
      <p:sp>
        <p:nvSpPr>
          <p:cNvPr id="7" name="Rectangle 6">
            <a:extLst>
              <a:ext uri="{FF2B5EF4-FFF2-40B4-BE49-F238E27FC236}">
                <a16:creationId xmlns:a16="http://schemas.microsoft.com/office/drawing/2014/main" id="{5DFD3529-57A7-C473-1B1F-B50660727B12}"/>
              </a:ext>
              <a:ext uri="{C183D7F6-B498-43B3-948B-1728B52AA6E4}">
                <adec:decorative xmlns:adec="http://schemas.microsoft.com/office/drawing/2017/decorative" val="1"/>
              </a:ext>
            </a:extLst>
          </p:cNvPr>
          <p:cNvSpPr/>
          <p:nvPr/>
        </p:nvSpPr>
        <p:spPr>
          <a:xfrm>
            <a:off x="6905928" y="1383187"/>
            <a:ext cx="4565015" cy="477877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EDDB2990-CEF3-D96F-C746-372DC82408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824" y="1535758"/>
            <a:ext cx="3526388" cy="1983593"/>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058254F8-94CE-9188-3AC5-8BC34238C5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65232">
            <a:off x="7254639" y="2681778"/>
            <a:ext cx="3526388" cy="1983593"/>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27F0DC43-8A03-FB32-AF66-DA419A07A47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829" y="4020409"/>
            <a:ext cx="3526387" cy="1983593"/>
          </a:xfrm>
          <a:prstGeom prst="rect">
            <a:avLst/>
          </a:prstGeom>
          <a:effectLst>
            <a:outerShdw blurRad="63500" sx="102000" sy="102000" algn="ctr" rotWithShape="0">
              <a:prstClr val="black">
                <a:alpha val="40000"/>
              </a:prstClr>
            </a:outerShdw>
          </a:effectLst>
        </p:spPr>
      </p:pic>
      <p:pic>
        <p:nvPicPr>
          <p:cNvPr id="3" name="Graphic 2">
            <a:hlinkClick r:id="" action="ppaction://hlinkshowjump?jump=firstslide" highlightClick="1"/>
            <a:extLst>
              <a:ext uri="{FF2B5EF4-FFF2-40B4-BE49-F238E27FC236}">
                <a16:creationId xmlns:a16="http://schemas.microsoft.com/office/drawing/2014/main" id="{26D4EA6A-CC68-B33E-B594-F4A99CC7065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3633" y="188913"/>
            <a:ext cx="504000" cy="504000"/>
          </a:xfrm>
          <a:prstGeom prst="rect">
            <a:avLst/>
          </a:prstGeom>
        </p:spPr>
      </p:pic>
      <p:pic>
        <p:nvPicPr>
          <p:cNvPr id="4" name="Graphic 3">
            <a:hlinkClick r:id="rId9" action="ppaction://hlinksldjump" highlightClick="1"/>
            <a:extLst>
              <a:ext uri="{FF2B5EF4-FFF2-40B4-BE49-F238E27FC236}">
                <a16:creationId xmlns:a16="http://schemas.microsoft.com/office/drawing/2014/main" id="{89402705-1DC1-7536-0E43-98FB8CD6BD2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401083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Design a quiz</a:t>
            </a:r>
            <a:endParaRPr lang="en-GB" dirty="0">
              <a:cs typeface="Arial"/>
            </a:endParaRPr>
          </a:p>
        </p:txBody>
      </p:sp>
      <p:sp>
        <p:nvSpPr>
          <p:cNvPr id="4" name="Content Placeholder 3">
            <a:extLst>
              <a:ext uri="{FF2B5EF4-FFF2-40B4-BE49-F238E27FC236}">
                <a16:creationId xmlns:a16="http://schemas.microsoft.com/office/drawing/2014/main" id="{DFF6A515-E84D-64CC-61CA-7BCA1BFE0C18}"/>
              </a:ext>
            </a:extLst>
          </p:cNvPr>
          <p:cNvSpPr>
            <a:spLocks noGrp="1"/>
          </p:cNvSpPr>
          <p:nvPr>
            <p:ph sz="half" idx="13"/>
          </p:nvPr>
        </p:nvSpPr>
        <p:spPr>
          <a:xfrm>
            <a:off x="377560" y="1591200"/>
            <a:ext cx="5718440" cy="4801864"/>
          </a:xfrm>
        </p:spPr>
        <p:txBody>
          <a:bodyPr/>
          <a:lstStyle/>
          <a:p>
            <a:r>
              <a:rPr lang="en-US" sz="1800" dirty="0">
                <a:cs typeface="Calibri" panose="020F0502020204030204"/>
              </a:rPr>
              <a:t>Suitable for: </a:t>
            </a:r>
            <a:br>
              <a:rPr lang="en-US" dirty="0"/>
            </a:br>
            <a:r>
              <a:rPr lang="en-US" sz="1800" b="0" dirty="0"/>
              <a:t>disciplines where students undertake calculations, e.g. engineering or accounting. </a:t>
            </a:r>
          </a:p>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Before starting, tutors will need to discuss question design with students – what 'good distractors' (i.e. wrong answers) look like and how to avoid ‘giveaways.’</a:t>
            </a:r>
          </a:p>
          <a:p>
            <a:pPr marL="342900" indent="-342900">
              <a:spcBef>
                <a:spcPts val="400"/>
              </a:spcBef>
              <a:spcAft>
                <a:spcPts val="400"/>
              </a:spcAft>
              <a:buFont typeface="+mj-lt"/>
              <a:buAutoNum type="arabicPeriod"/>
            </a:pPr>
            <a:r>
              <a:rPr lang="en-US" sz="1800" b="0" dirty="0"/>
              <a:t>Students individually research question material, answers and feedback they will provide. They might use AI to generate some initial ideas but will have to interrogate responses.</a:t>
            </a:r>
          </a:p>
          <a:p>
            <a:pPr marL="342900" indent="-342900">
              <a:spcBef>
                <a:spcPts val="400"/>
              </a:spcBef>
              <a:spcAft>
                <a:spcPts val="400"/>
              </a:spcAft>
              <a:buFont typeface="+mj-lt"/>
              <a:buAutoNum type="arabicPeriod"/>
            </a:pPr>
            <a:r>
              <a:rPr lang="en-US" sz="1800" b="0" dirty="0"/>
              <a:t>They then share with others for peer review and revise where necessary.</a:t>
            </a:r>
          </a:p>
          <a:p>
            <a:pPr marL="342900" indent="-342900">
              <a:spcBef>
                <a:spcPts val="400"/>
              </a:spcBef>
              <a:spcAft>
                <a:spcPts val="400"/>
              </a:spcAft>
              <a:buFont typeface="+mj-lt"/>
              <a:buAutoNum type="arabicPeriod"/>
            </a:pPr>
            <a:r>
              <a:rPr lang="en-US" sz="1800" b="0" dirty="0"/>
              <a:t>After quality checking /assessment, quizzes can be used by future cohorts for formative assessment. </a:t>
            </a:r>
            <a:br>
              <a:rPr lang="en-US" sz="1800" b="0" dirty="0"/>
            </a:br>
            <a:endParaRPr lang="en-US" sz="1800" b="0" dirty="0"/>
          </a:p>
          <a:p>
            <a:endParaRPr lang="en-US" dirty="0"/>
          </a:p>
        </p:txBody>
      </p:sp>
      <p:sp>
        <p:nvSpPr>
          <p:cNvPr id="18" name="TextBox 17">
            <a:extLst>
              <a:ext uri="{FF2B5EF4-FFF2-40B4-BE49-F238E27FC236}">
                <a16:creationId xmlns:a16="http://schemas.microsoft.com/office/drawing/2014/main" id="{E48D8166-46EC-2EEA-BC71-4C7B8E0887EA}"/>
              </a:ext>
            </a:extLst>
          </p:cNvPr>
          <p:cNvSpPr txBox="1"/>
          <p:nvPr/>
        </p:nvSpPr>
        <p:spPr>
          <a:xfrm>
            <a:off x="6822000" y="1591200"/>
            <a:ext cx="258054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5905" indent="-182880">
              <a:buFont typeface="Arial"/>
              <a:buChar char="•"/>
            </a:pPr>
            <a:r>
              <a:rPr lang="en-GB" sz="1600" dirty="0">
                <a:cs typeface="Calibri" panose="020F0502020204030204"/>
              </a:rPr>
              <a:t>Foundational knowledge</a:t>
            </a:r>
            <a:endParaRPr lang="en-US" dirty="0">
              <a:cs typeface="Calibri" panose="020F0502020204030204"/>
            </a:endParaRPr>
          </a:p>
          <a:p>
            <a:pPr marL="255905" indent="-182880">
              <a:buFont typeface="Arial"/>
              <a:buChar char="•"/>
            </a:pPr>
            <a:r>
              <a:rPr lang="en-GB" sz="1600" dirty="0">
                <a:cs typeface="Calibri" panose="020F0502020204030204"/>
              </a:rPr>
              <a:t>Research</a:t>
            </a:r>
            <a:endParaRPr lang="en-US" dirty="0">
              <a:cs typeface="Calibri" panose="020F0502020204030204"/>
            </a:endParaRPr>
          </a:p>
          <a:p>
            <a:pPr marL="255905" indent="-182880">
              <a:buFont typeface="Arial"/>
              <a:buChar char="•"/>
            </a:pPr>
            <a:r>
              <a:rPr lang="en-GB" sz="1600" dirty="0">
                <a:cs typeface="Calibri" panose="020F0502020204030204"/>
              </a:rPr>
              <a:t>Evaluation</a:t>
            </a:r>
            <a:endParaRPr lang="en-US" dirty="0">
              <a:cs typeface="Calibri" panose="020F0502020204030204"/>
            </a:endParaRPr>
          </a:p>
          <a:p>
            <a:pPr marL="255905" indent="-182880">
              <a:buFont typeface="Arial"/>
              <a:buChar char="•"/>
            </a:pPr>
            <a:r>
              <a:rPr lang="en-GB" sz="1600" dirty="0">
                <a:cs typeface="Calibri" panose="020F0502020204030204"/>
              </a:rPr>
              <a:t>Metacognition</a:t>
            </a:r>
            <a:endParaRPr lang="en-GB" dirty="0">
              <a:cs typeface="Calibri" panose="020F0502020204030204"/>
            </a:endParaRPr>
          </a:p>
          <a:p>
            <a:pPr marL="255905" indent="-182880">
              <a:buFont typeface="Arial"/>
              <a:buChar char="•"/>
            </a:pPr>
            <a:r>
              <a:rPr lang="en-GB" sz="1600" dirty="0">
                <a:cs typeface="Calibri" panose="020F0502020204030204"/>
              </a:rPr>
              <a:t>Collaboration</a:t>
            </a:r>
            <a:endParaRPr lang="en-GB" dirty="0">
              <a:cs typeface="Calibri" panose="020F0502020204030204"/>
            </a:endParaRPr>
          </a:p>
          <a:p>
            <a:pPr marL="255905" indent="-182880">
              <a:buFont typeface="Arial"/>
              <a:buChar char="•"/>
            </a:pPr>
            <a:endParaRPr lang="en-GB" sz="1600"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5905" indent="-182880">
              <a:buFont typeface="Arial"/>
              <a:buChar char="•"/>
            </a:pPr>
            <a:r>
              <a:rPr lang="en-GB" sz="1600" dirty="0">
                <a:cs typeface="Calibri" panose="020F0502020204030204"/>
              </a:rPr>
              <a:t>This could be provided as word document or a collaborative interactive quiz (if IT permissions allow). </a:t>
            </a:r>
            <a:endParaRPr lang="en-US" b="1" dirty="0">
              <a:latin typeface="Times New Roman"/>
              <a:cs typeface="Times New Roman"/>
            </a:endParaRPr>
          </a:p>
        </p:txBody>
      </p:sp>
      <p:sp>
        <p:nvSpPr>
          <p:cNvPr id="5" name="Content Placeholder 2">
            <a:extLst>
              <a:ext uri="{FF2B5EF4-FFF2-40B4-BE49-F238E27FC236}">
                <a16:creationId xmlns:a16="http://schemas.microsoft.com/office/drawing/2014/main" id="{3C02760E-A094-3CB6-E1FA-813429243F9B}"/>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ACE02CFA-6D2A-F555-5A53-3FBBC410D4D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F8069893-66F6-9E22-02CE-C628CC3DFCC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9" name="Graphic 8">
            <a:extLst>
              <a:ext uri="{FF2B5EF4-FFF2-40B4-BE49-F238E27FC236}">
                <a16:creationId xmlns:a16="http://schemas.microsoft.com/office/drawing/2014/main" id="{7137CD73-14F7-70EE-00A0-C8C9A75B1AC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32973DE8-322B-0B75-91C1-C1AF9CA4762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C4D5497D-720D-FA8A-D6F3-0BF23ED4B2C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3E0B5146-E439-67F8-5E6F-AD1147A6CA3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5278157B-DCB5-6863-6860-C138FE005B0C}"/>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2CBFE9C3-8250-2DA5-D213-2D843C8D7174}"/>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03571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Design and build</a:t>
            </a:r>
            <a:endParaRPr lang="en-GB" dirty="0">
              <a:cs typeface="Arial"/>
            </a:endParaRPr>
          </a:p>
        </p:txBody>
      </p:sp>
      <p:sp>
        <p:nvSpPr>
          <p:cNvPr id="3" name="Content Placeholder 2">
            <a:extLst>
              <a:ext uri="{FF2B5EF4-FFF2-40B4-BE49-F238E27FC236}">
                <a16:creationId xmlns:a16="http://schemas.microsoft.com/office/drawing/2014/main" id="{C51785B6-7588-DC51-F57A-BC3D327021CA}"/>
              </a:ext>
            </a:extLst>
          </p:cNvPr>
          <p:cNvSpPr>
            <a:spLocks noGrp="1"/>
          </p:cNvSpPr>
          <p:nvPr>
            <p:ph sz="half" idx="13"/>
          </p:nvPr>
        </p:nvSpPr>
        <p:spPr>
          <a:xfrm>
            <a:off x="377560" y="1602192"/>
            <a:ext cx="5718440" cy="4801864"/>
          </a:xfrm>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design a product that addresses a real-life problem, e.g. practical solution for engineering or computing, a professional development template for a business student.</a:t>
            </a:r>
          </a:p>
          <a:p>
            <a:pPr marL="342900" indent="-342900">
              <a:spcBef>
                <a:spcPts val="400"/>
              </a:spcBef>
              <a:spcAft>
                <a:spcPts val="400"/>
              </a:spcAft>
              <a:buFont typeface="+mj-lt"/>
              <a:buAutoNum type="arabicPeriod"/>
            </a:pPr>
            <a:r>
              <a:rPr lang="en-US" sz="1800" b="0" dirty="0"/>
              <a:t>Once a draft is prepared they present to peers and/or stakeholders for feedback.</a:t>
            </a:r>
          </a:p>
          <a:p>
            <a:pPr marL="342900" indent="-342900">
              <a:spcBef>
                <a:spcPts val="400"/>
              </a:spcBef>
              <a:spcAft>
                <a:spcPts val="400"/>
              </a:spcAft>
              <a:buFont typeface="+mj-lt"/>
              <a:buAutoNum type="arabicPeriod"/>
            </a:pPr>
            <a:r>
              <a:rPr lang="en-US" sz="1800" b="0" dirty="0"/>
              <a:t>Students can use AI for brainstorming ideas, refining presentations, checking calculations, seeking advice on component selection etc. </a:t>
            </a:r>
          </a:p>
          <a:p>
            <a:pPr marL="342900" indent="-342900">
              <a:spcBef>
                <a:spcPts val="400"/>
              </a:spcBef>
              <a:spcAft>
                <a:spcPts val="400"/>
              </a:spcAft>
              <a:buFont typeface="+mj-lt"/>
              <a:buAutoNum type="arabicPeriod"/>
            </a:pPr>
            <a:r>
              <a:rPr lang="en-US" sz="1800" b="0" dirty="0"/>
              <a:t>They produce a reflective narrative (or exhibition) to accompany their product, documenting the design process, decisions made, team-work and relevant stakeholder engagement. </a:t>
            </a:r>
          </a:p>
          <a:p>
            <a:pPr marL="342900" indent="-342900">
              <a:spcBef>
                <a:spcPts val="400"/>
              </a:spcBef>
              <a:spcAft>
                <a:spcPts val="400"/>
              </a:spcAft>
              <a:buFont typeface="+mj-lt"/>
              <a:buAutoNum type="arabicPeriod"/>
            </a:pPr>
            <a:r>
              <a:rPr lang="en-US" sz="1800" b="0" dirty="0"/>
              <a:t>Realistic management of scope of brief and available resources is essential. </a:t>
            </a:r>
          </a:p>
          <a:p>
            <a:endParaRPr lang="en-US" dirty="0"/>
          </a:p>
        </p:txBody>
      </p:sp>
      <p:sp>
        <p:nvSpPr>
          <p:cNvPr id="18" name="TextBox 17">
            <a:extLst>
              <a:ext uri="{FF2B5EF4-FFF2-40B4-BE49-F238E27FC236}">
                <a16:creationId xmlns:a16="http://schemas.microsoft.com/office/drawing/2014/main" id="{C4C89D5E-CE21-ED9D-5B83-388EE25B0F39}"/>
              </a:ext>
            </a:extLst>
          </p:cNvPr>
          <p:cNvSpPr txBox="1"/>
          <p:nvPr/>
        </p:nvSpPr>
        <p:spPr>
          <a:xfrm>
            <a:off x="6822000" y="1591200"/>
            <a:ext cx="2644403" cy="4626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Metacognition</a:t>
            </a:r>
          </a:p>
          <a:p>
            <a:pPr marL="251460" indent="-179705">
              <a:buFont typeface="Arial,Sans-Serif"/>
              <a:buChar char="•"/>
            </a:pPr>
            <a:r>
              <a:rPr lang="en-GB" sz="1600" dirty="0">
                <a:cs typeface="Calibri" panose="020F0502020204030204"/>
              </a:rPr>
              <a:t>Research</a:t>
            </a:r>
          </a:p>
          <a:p>
            <a:pPr marL="251460" indent="-179705">
              <a:buFont typeface="Arial,Sans-Serif"/>
              <a:buChar char="•"/>
            </a:pPr>
            <a:r>
              <a:rPr lang="en-GB" sz="1600" dirty="0">
                <a:cs typeface="Calibri" panose="020F0502020204030204"/>
              </a:rPr>
              <a:t>Social intelligence</a:t>
            </a:r>
          </a:p>
          <a:p>
            <a:pPr marL="251460" indent="-179705">
              <a:buFont typeface="Arial,Sans-Serif"/>
              <a:buChar char="•"/>
            </a:pPr>
            <a:r>
              <a:rPr lang="en-GB" sz="1600" dirty="0">
                <a:cs typeface="Calibri" panose="020F0502020204030204"/>
              </a:rPr>
              <a:t>Application </a:t>
            </a:r>
          </a:p>
          <a:p>
            <a:pPr marL="251460" indent="-179705">
              <a:buFont typeface="Arial,Sans-Serif"/>
              <a:buChar char="•"/>
            </a:pPr>
            <a:r>
              <a:rPr lang="en-GB" sz="1600" dirty="0">
                <a:cs typeface="Calibri" panose="020F0502020204030204"/>
              </a:rPr>
              <a:t>Practical competence</a:t>
            </a:r>
          </a:p>
          <a:p>
            <a:pPr marL="251460" indent="-179705">
              <a:buFont typeface="Arial,Sans-Serif"/>
              <a:buChar char="•"/>
            </a:pPr>
            <a:r>
              <a:rPr lang="en-GB" sz="1600" dirty="0">
                <a:cs typeface="Calibri" panose="020F0502020204030204"/>
              </a:rPr>
              <a:t>Assessment literacy</a:t>
            </a:r>
          </a:p>
          <a:p>
            <a:pPr marL="251460" indent="-179705">
              <a:buFont typeface="Arial,Sans-Serif"/>
              <a:buChar char="•"/>
            </a:pPr>
            <a:r>
              <a:rPr lang="en-GB" sz="1600" dirty="0">
                <a:cs typeface="Calibri" panose="020F0502020204030204"/>
              </a:rPr>
              <a:t>Collaboration</a:t>
            </a:r>
          </a:p>
          <a:p>
            <a:pPr marL="342900" indent="-342900">
              <a:lnSpc>
                <a:spcPts val="2200"/>
              </a:lnSpc>
              <a:buFont typeface="Arial,Sans-Serif"/>
              <a:buChar char="•"/>
            </a:pPr>
            <a:endParaRPr lang="en-GB" dirty="0">
              <a:cs typeface="Calibri" panose="020F0502020204030204"/>
            </a:endParaRPr>
          </a:p>
          <a:p>
            <a:pPr>
              <a:lnSpc>
                <a:spcPts val="2200"/>
              </a:lnSpc>
            </a:pPr>
            <a:r>
              <a:rPr lang="en-GB" b="1" dirty="0">
                <a:cs typeface="Calibri" panose="020F0502020204030204"/>
              </a:rPr>
              <a:t>Formats</a:t>
            </a:r>
            <a:r>
              <a:rPr lang="en-GB" b="1" dirty="0">
                <a:cs typeface="Times New Roman"/>
              </a:rPr>
              <a:t> </a:t>
            </a:r>
            <a:endParaRPr lang="en-US" b="1" dirty="0">
              <a:cs typeface="Times New Roman"/>
            </a:endParaRPr>
          </a:p>
          <a:p>
            <a:pPr marL="73025"/>
            <a:r>
              <a:rPr lang="en-GB" sz="1600" dirty="0">
                <a:cs typeface="Calibri" panose="020F0502020204030204"/>
              </a:rPr>
              <a:t>Depends on the nature of the project. Final submission can be:</a:t>
            </a:r>
          </a:p>
          <a:p>
            <a:pPr marL="358775" indent="-285750">
              <a:buFont typeface="Arial" panose="020B0604020202020204" pitchFamily="34" charset="0"/>
              <a:buChar char="•"/>
            </a:pPr>
            <a:r>
              <a:rPr lang="en-GB" sz="1600" dirty="0">
                <a:cs typeface="Calibri" panose="020F0502020204030204"/>
              </a:rPr>
              <a:t>Portfolio.</a:t>
            </a:r>
          </a:p>
          <a:p>
            <a:pPr marL="358775" indent="-285750">
              <a:buFont typeface="Arial" panose="020B0604020202020204" pitchFamily="34" charset="0"/>
              <a:buChar char="•"/>
            </a:pPr>
            <a:r>
              <a:rPr lang="en-GB" sz="1600" dirty="0">
                <a:cs typeface="Calibri" panose="020F0502020204030204"/>
              </a:rPr>
              <a:t>Blog.</a:t>
            </a:r>
          </a:p>
          <a:p>
            <a:pPr marL="358775" indent="-285750">
              <a:buFont typeface="Arial" panose="020B0604020202020204" pitchFamily="34" charset="0"/>
              <a:buChar char="•"/>
            </a:pPr>
            <a:r>
              <a:rPr lang="en-GB" sz="1600" dirty="0">
                <a:cs typeface="Calibri" panose="020F0502020204030204"/>
              </a:rPr>
              <a:t>Written document</a:t>
            </a:r>
          </a:p>
          <a:p>
            <a:pPr marL="358775" indent="-285750">
              <a:buFont typeface="Arial" panose="020B0604020202020204" pitchFamily="34" charset="0"/>
              <a:buChar char="•"/>
            </a:pPr>
            <a:r>
              <a:rPr lang="en-GB" sz="1600" dirty="0">
                <a:cs typeface="Calibri" panose="020F0502020204030204"/>
              </a:rPr>
              <a:t>Presentation (live or recorded).</a:t>
            </a:r>
            <a:endParaRPr lang="en-GB" dirty="0">
              <a:cs typeface="Calibri" panose="020F0502020204030204"/>
            </a:endParaRPr>
          </a:p>
        </p:txBody>
      </p:sp>
      <p:sp>
        <p:nvSpPr>
          <p:cNvPr id="4" name="Content Placeholder 2">
            <a:extLst>
              <a:ext uri="{FF2B5EF4-FFF2-40B4-BE49-F238E27FC236}">
                <a16:creationId xmlns:a16="http://schemas.microsoft.com/office/drawing/2014/main" id="{517221F1-8DF3-9729-25A9-707AD1393FAF}"/>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9E3026A3-26A9-5669-9B11-51EAA3FFFD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1" name="Graphic 10">
            <a:extLst>
              <a:ext uri="{FF2B5EF4-FFF2-40B4-BE49-F238E27FC236}">
                <a16:creationId xmlns:a16="http://schemas.microsoft.com/office/drawing/2014/main" id="{83AC3D8F-B86F-85EC-5666-B20BE535811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19736CF4-FA49-F419-0918-F673EB805BE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CF2B1655-6313-EF04-8425-C49AB2FE196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D7BA9A9D-8C50-8191-D4DC-10DC4EE893C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C0C343D4-8BB6-D10F-F497-619461A6225C}"/>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036E5EB4-99AA-E424-8978-89401E527982}"/>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02063398-B2E3-A82D-FFE3-88FD3711103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490218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Autofit/>
          </a:bodyPr>
          <a:lstStyle/>
          <a:p>
            <a:r>
              <a:rPr lang="en-US" dirty="0">
                <a:cs typeface="Arial"/>
              </a:rPr>
              <a:t>Design a non-AI assessment </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59" y="1602192"/>
            <a:ext cx="5754953" cy="4801864"/>
          </a:xfrm>
          <a:prstGeom prst="rect">
            <a:avLst/>
          </a:prstGeom>
          <a:noFill/>
          <a:ln w="31750">
            <a:noFill/>
          </a:ln>
        </p:spPr>
        <p:txBody>
          <a:bodyPr vert="horz" lIns="91440" tIns="45720" rIns="91440" bIns="45720" rtlCol="0" anchor="t">
            <a:noAutofit/>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use an AI text generator to answer an essay question about a major question or challenge in their field or discipline. </a:t>
            </a:r>
          </a:p>
          <a:p>
            <a:pPr marL="342900" indent="-342900">
              <a:spcBef>
                <a:spcPts val="400"/>
              </a:spcBef>
              <a:spcAft>
                <a:spcPts val="400"/>
              </a:spcAft>
              <a:buFont typeface="+mj-lt"/>
              <a:buAutoNum type="arabicPeriod"/>
            </a:pPr>
            <a:r>
              <a:rPr lang="en-US" sz="1800" b="0" dirty="0"/>
              <a:t>In groups or individually they write down five things they learned about the topic from the AI text generator and reflect on what they learned from this software and/or what they didn’t learn. </a:t>
            </a:r>
          </a:p>
          <a:p>
            <a:pPr marL="342900" indent="-342900">
              <a:spcBef>
                <a:spcPts val="400"/>
              </a:spcBef>
              <a:spcAft>
                <a:spcPts val="400"/>
              </a:spcAft>
              <a:buFont typeface="+mj-lt"/>
              <a:buAutoNum type="arabicPeriod"/>
            </a:pPr>
            <a:r>
              <a:rPr lang="en-US" sz="1800" b="0" dirty="0"/>
              <a:t>Students then design a new assignment that doesn’t allow for the use of AI but that allows them (or other students) to demonstrate their learning.</a:t>
            </a:r>
          </a:p>
          <a:p>
            <a:pPr marL="0" indent="0">
              <a:lnSpc>
                <a:spcPts val="2000"/>
              </a:lnSpc>
              <a:spcBef>
                <a:spcPts val="0"/>
              </a:spcBef>
              <a:spcAft>
                <a:spcPts val="1200"/>
              </a:spcAft>
              <a:buNone/>
            </a:pPr>
            <a:endParaRPr lang="en-US" sz="1600" dirty="0">
              <a:effectLst/>
              <a:latin typeface="Calibri"/>
              <a:ea typeface="Times New Roman" panose="02020603050405020304" pitchFamily="18" charset="0"/>
              <a:cs typeface="Calibri"/>
            </a:endParaRPr>
          </a:p>
        </p:txBody>
      </p:sp>
      <p:sp>
        <p:nvSpPr>
          <p:cNvPr id="14" name="TextBox 13">
            <a:extLst>
              <a:ext uri="{FF2B5EF4-FFF2-40B4-BE49-F238E27FC236}">
                <a16:creationId xmlns:a16="http://schemas.microsoft.com/office/drawing/2014/main" id="{B1B1D407-75D5-90A2-44FD-D8D768510CA5}"/>
              </a:ext>
            </a:extLst>
          </p:cNvPr>
          <p:cNvSpPr txBox="1"/>
          <p:nvPr/>
        </p:nvSpPr>
        <p:spPr>
          <a:xfrm>
            <a:off x="6822000" y="1591200"/>
            <a:ext cx="2406138" cy="44168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Critical</a:t>
            </a:r>
            <a:r>
              <a:rPr lang="en-GB" sz="1600" dirty="0">
                <a:ea typeface="+mn-lt"/>
                <a:cs typeface="+mn-lt"/>
              </a:rPr>
              <a:t> evaluation</a:t>
            </a:r>
            <a:endParaRPr lang="en-GB" dirty="0">
              <a:ea typeface="+mn-lt"/>
              <a:cs typeface="+mn-lt"/>
            </a:endParaRPr>
          </a:p>
          <a:p>
            <a:pPr marL="251460" indent="-179705">
              <a:buFont typeface="Arial,Sans-Serif"/>
              <a:buChar char="•"/>
            </a:pPr>
            <a:r>
              <a:rPr lang="en-GB" sz="1600" dirty="0">
                <a:ea typeface="+mn-lt"/>
                <a:cs typeface="+mn-lt"/>
              </a:rPr>
              <a:t>Problem solving</a:t>
            </a:r>
            <a:endParaRPr lang="en-GB" dirty="0">
              <a:cs typeface="Calibri" panose="020F0502020204030204"/>
            </a:endParaRPr>
          </a:p>
          <a:p>
            <a:pPr marL="251460" indent="-179705">
              <a:buFont typeface="Arial,Sans-Serif"/>
              <a:buChar char="•"/>
            </a:pPr>
            <a:r>
              <a:rPr lang="en-GB" sz="1600" dirty="0">
                <a:ea typeface="+mn-lt"/>
                <a:cs typeface="+mn-lt"/>
              </a:rPr>
              <a:t>Groupwork</a:t>
            </a:r>
            <a:endParaRPr lang="en-GB" dirty="0">
              <a:ea typeface="+mn-lt"/>
              <a:cs typeface="+mn-lt"/>
            </a:endParaRPr>
          </a:p>
          <a:p>
            <a:pPr marL="251460" indent="-179705">
              <a:buFont typeface="Arial,Sans-Serif"/>
              <a:buChar char="•"/>
            </a:pPr>
            <a:r>
              <a:rPr lang="en-GB" sz="1600" dirty="0">
                <a:ea typeface="+mn-lt"/>
                <a:cs typeface="+mn-lt"/>
              </a:rPr>
              <a:t>AI literacy</a:t>
            </a:r>
            <a:endParaRPr lang="en-GB" dirty="0">
              <a:cs typeface="Calibri" panose="020F0502020204030204"/>
            </a:endParaRPr>
          </a:p>
          <a:p>
            <a:pPr>
              <a:lnSpc>
                <a:spcPts val="2200"/>
              </a:lnSpc>
            </a:pPr>
            <a:endParaRPr lang="en-GB" dirty="0">
              <a:cs typeface="Calibri" panose="020F0502020204030204"/>
            </a:endParaRPr>
          </a:p>
          <a:p>
            <a:pPr>
              <a:lnSpc>
                <a:spcPts val="2200"/>
              </a:lnSpc>
            </a:pPr>
            <a:r>
              <a:rPr lang="en-GB" b="1" dirty="0">
                <a:cs typeface="Calibri" panose="020F0502020204030204"/>
              </a:rPr>
              <a:t>Formats</a:t>
            </a:r>
            <a:endParaRPr lang="en-GB" b="1" dirty="0">
              <a:latin typeface="Times New Roman"/>
              <a:cs typeface="Times New Roman"/>
            </a:endParaRPr>
          </a:p>
          <a:p>
            <a:pPr marL="251460" indent="-179705">
              <a:buFont typeface="Arial,Sans-Serif"/>
              <a:buChar char="•"/>
            </a:pPr>
            <a:r>
              <a:rPr lang="en-GB" sz="1600" dirty="0">
                <a:ea typeface="+mn-lt"/>
                <a:cs typeface="+mn-lt"/>
              </a:rPr>
              <a:t>AI text generator, e.g. ChatGPT.</a:t>
            </a:r>
            <a:endParaRPr lang="en-GB" dirty="0">
              <a:ea typeface="+mn-lt"/>
              <a:cs typeface="+mn-lt"/>
            </a:endParaRPr>
          </a:p>
          <a:p>
            <a:pPr marL="251460" indent="-179705">
              <a:buFont typeface="Arial,Sans-Serif"/>
              <a:buChar char="•"/>
            </a:pPr>
            <a:r>
              <a:rPr lang="en-GB" sz="1600" dirty="0">
                <a:ea typeface="+mn-lt"/>
                <a:cs typeface="+mn-lt"/>
              </a:rPr>
              <a:t>Group discussion in class, online or asynchronously via an online forum.</a:t>
            </a:r>
            <a:endParaRPr lang="en-GB" dirty="0">
              <a:cs typeface="Calibri" panose="020F0502020204030204"/>
            </a:endParaRPr>
          </a:p>
          <a:p>
            <a:pPr marL="251460" indent="-179705">
              <a:buFont typeface="Arial,Sans-Serif"/>
              <a:buChar char="•"/>
            </a:pPr>
            <a:r>
              <a:rPr lang="en-GB" sz="1600" dirty="0">
                <a:ea typeface="+mn-lt"/>
                <a:cs typeface="+mn-lt"/>
              </a:rPr>
              <a:t>Final output could be written, video or audio submission.</a:t>
            </a:r>
            <a:endParaRPr lang="en-GB" dirty="0">
              <a:cs typeface="Calibri" panose="020F0502020204030204"/>
            </a:endParaRPr>
          </a:p>
          <a:p>
            <a:pPr marL="251460" indent="-179705">
              <a:lnSpc>
                <a:spcPts val="2000"/>
              </a:lnSpc>
              <a:buFont typeface="Arial,Sans-Serif"/>
              <a:buChar char="•"/>
            </a:pPr>
            <a:endParaRPr lang="en-GB" sz="1600" dirty="0">
              <a:cs typeface="Calibri" panose="020F0502020204030204"/>
            </a:endParaRPr>
          </a:p>
        </p:txBody>
      </p:sp>
      <p:sp>
        <p:nvSpPr>
          <p:cNvPr id="6" name="Content Placeholder 2">
            <a:extLst>
              <a:ext uri="{FF2B5EF4-FFF2-40B4-BE49-F238E27FC236}">
                <a16:creationId xmlns:a16="http://schemas.microsoft.com/office/drawing/2014/main" id="{9682C6B8-7BE8-11CC-096B-6D19E4465E8F}"/>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C4289C11-3CD3-3E57-F2B2-87D3D38DD3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C59232B0-3FF0-B073-7C4F-2B3FCCE8EB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7070CE6F-E155-2496-3B98-77EC54615E4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4A96E6CA-ACE7-744E-0C66-D657FBC9CD8A}"/>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6" name="Graphic 15">
            <a:extLst>
              <a:ext uri="{FF2B5EF4-FFF2-40B4-BE49-F238E27FC236}">
                <a16:creationId xmlns:a16="http://schemas.microsoft.com/office/drawing/2014/main" id="{B83A0B7E-BCF4-29FB-DB9F-2C95283E95C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EE0C20C7-8559-A288-5BF7-8FC8D44BAAA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488CBE9F-72CF-C203-CF96-7496D746823B}"/>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5" name="Graphic 4">
            <a:hlinkClick r:id="rId20" action="ppaction://hlinksldjump" highlightClick="1"/>
            <a:extLst>
              <a:ext uri="{FF2B5EF4-FFF2-40B4-BE49-F238E27FC236}">
                <a16:creationId xmlns:a16="http://schemas.microsoft.com/office/drawing/2014/main" id="{F252108C-18F7-D277-DCC4-E1E8B168E71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60664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Digital field guide</a:t>
            </a:r>
            <a:endParaRPr lang="en-GB" dirty="0">
              <a:cs typeface="Arial"/>
            </a:endParaRPr>
          </a:p>
        </p:txBody>
      </p:sp>
      <p:sp>
        <p:nvSpPr>
          <p:cNvPr id="3" name="Content Placeholder 2">
            <a:extLst>
              <a:ext uri="{FF2B5EF4-FFF2-40B4-BE49-F238E27FC236}">
                <a16:creationId xmlns:a16="http://schemas.microsoft.com/office/drawing/2014/main" id="{5FCD4FBF-164A-E103-8CAF-969EB6BC7718}"/>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use digital sources of information to create virtual field guides about specific sites (natural world, archaeology, heritage, architecture, geology </a:t>
            </a:r>
            <a:r>
              <a:rPr lang="en-US" sz="1800" b="0" dirty="0" err="1"/>
              <a:t>etc</a:t>
            </a:r>
            <a:r>
              <a:rPr lang="en-US" sz="1800" b="0" dirty="0"/>
              <a:t>). If using AI sources, these need to be evaluated for accuracy, bias and so on. </a:t>
            </a:r>
          </a:p>
          <a:p>
            <a:pPr marL="342900" indent="-342900">
              <a:spcBef>
                <a:spcPts val="400"/>
              </a:spcBef>
              <a:spcAft>
                <a:spcPts val="400"/>
              </a:spcAft>
              <a:buFont typeface="+mj-lt"/>
              <a:buAutoNum type="arabicPeriod"/>
            </a:pPr>
            <a:r>
              <a:rPr lang="en-US" sz="1800" b="0" dirty="0"/>
              <a:t>Using a range of media, students collate an in-depth description or analysis of particular species, landscape feature or place. Subject can be chosen by students or allocated. </a:t>
            </a:r>
          </a:p>
          <a:p>
            <a:pPr marL="342900" indent="-342900">
              <a:spcBef>
                <a:spcPts val="400"/>
              </a:spcBef>
              <a:spcAft>
                <a:spcPts val="400"/>
              </a:spcAft>
              <a:buFont typeface="+mj-lt"/>
              <a:buAutoNum type="arabicPeriod"/>
            </a:pPr>
            <a:r>
              <a:rPr lang="en-US" sz="1800" b="0" dirty="0"/>
              <a:t>This can be undertaken individually or as a group.</a:t>
            </a:r>
          </a:p>
          <a:p>
            <a:pPr marL="342900" indent="-342900">
              <a:spcBef>
                <a:spcPts val="400"/>
              </a:spcBef>
              <a:spcAft>
                <a:spcPts val="400"/>
              </a:spcAft>
              <a:buFont typeface="+mj-lt"/>
              <a:buAutoNum type="arabicPeriod"/>
            </a:pPr>
            <a:r>
              <a:rPr lang="en-US" sz="1800" b="0" dirty="0"/>
              <a:t>Completed guide is published online with QR codes to enable users to use the field guide to enhance their engagement with the environment. </a:t>
            </a:r>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1" y="1591200"/>
            <a:ext cx="2406138"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5905" indent="-182880">
              <a:buFont typeface="Arial"/>
              <a:buChar char="•"/>
            </a:pPr>
            <a:r>
              <a:rPr lang="en-GB" sz="1600" dirty="0">
                <a:cs typeface="Calibri" panose="020F0502020204030204"/>
              </a:rPr>
              <a:t>Critical evaluation</a:t>
            </a:r>
            <a:endParaRPr lang="en-US" sz="1600" dirty="0">
              <a:cs typeface="Calibri" panose="020F0502020204030204"/>
            </a:endParaRPr>
          </a:p>
          <a:p>
            <a:pPr marL="255905" indent="-182880">
              <a:buFont typeface="Arial"/>
              <a:buChar char="•"/>
            </a:pPr>
            <a:r>
              <a:rPr lang="en-GB" sz="1600" dirty="0">
                <a:cs typeface="Calibri" panose="020F0502020204030204"/>
              </a:rPr>
              <a:t>Social and cultural intelligence</a:t>
            </a:r>
            <a:endParaRPr lang="en-US" sz="1600" dirty="0">
              <a:cs typeface="Calibri" panose="020F0502020204030204"/>
            </a:endParaRPr>
          </a:p>
          <a:p>
            <a:pPr marL="255905" indent="-182880">
              <a:buFont typeface="Arial"/>
              <a:buChar char="•"/>
            </a:pPr>
            <a:r>
              <a:rPr lang="en-GB" sz="1600" dirty="0">
                <a:cs typeface="Calibri" panose="020F0502020204030204"/>
              </a:rPr>
              <a:t>Digital literacy </a:t>
            </a:r>
            <a:br>
              <a:rPr lang="en-GB" sz="1600" dirty="0">
                <a:cs typeface="Calibri" panose="020F0502020204030204"/>
              </a:rPr>
            </a:br>
            <a:r>
              <a:rPr lang="en-GB" sz="1600" dirty="0">
                <a:cs typeface="Calibri" panose="020F0502020204030204"/>
              </a:rPr>
              <a:t>(including AI)</a:t>
            </a:r>
            <a:endParaRPr lang="en-US" sz="1600" dirty="0">
              <a:cs typeface="Calibri" panose="020F0502020204030204"/>
            </a:endParaRPr>
          </a:p>
          <a:p>
            <a:pPr marL="255905" indent="-182880">
              <a:buFont typeface="Arial"/>
              <a:buChar char="•"/>
            </a:pPr>
            <a:r>
              <a:rPr lang="en-GB" sz="1600" dirty="0">
                <a:cs typeface="Calibri" panose="020F0502020204030204"/>
              </a:rPr>
              <a:t>Subject knowledge</a:t>
            </a:r>
            <a:endParaRPr lang="en-US" sz="1600" dirty="0">
              <a:cs typeface="Calibri" panose="020F0502020204030204"/>
            </a:endParaRPr>
          </a:p>
          <a:p>
            <a:pPr marL="255905" indent="-182880">
              <a:buFont typeface="Arial"/>
              <a:buChar char="•"/>
            </a:pPr>
            <a:r>
              <a:rPr lang="en-GB" sz="1600" dirty="0">
                <a:cs typeface="Calibri" panose="020F0502020204030204"/>
              </a:rPr>
              <a:t>Collaboration</a:t>
            </a:r>
          </a:p>
          <a:p>
            <a:pPr marL="255905" indent="-182880">
              <a:buFont typeface="Arial"/>
              <a:buChar char="•"/>
            </a:pPr>
            <a:r>
              <a:rPr lang="en-GB" sz="1600" dirty="0">
                <a:cs typeface="Calibri" panose="020F0502020204030204"/>
              </a:rPr>
              <a:t>Communication</a:t>
            </a:r>
          </a:p>
          <a:p>
            <a:pPr marL="73025"/>
            <a:endParaRPr lang="en-GB" b="1"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5905" indent="-182880">
              <a:buFont typeface="Arial"/>
              <a:buChar char="•"/>
            </a:pPr>
            <a:r>
              <a:rPr lang="en-GB" sz="1600" dirty="0">
                <a:cs typeface="Calibri" panose="020F0502020204030204"/>
              </a:rPr>
              <a:t>Blog.</a:t>
            </a:r>
          </a:p>
          <a:p>
            <a:pPr marL="255905" indent="-182880">
              <a:buFont typeface="Arial"/>
              <a:buChar char="•"/>
            </a:pPr>
            <a:r>
              <a:rPr lang="en-GB" sz="1600" dirty="0">
                <a:cs typeface="Calibri" panose="020F0502020204030204"/>
              </a:rPr>
              <a:t>Website.</a:t>
            </a:r>
          </a:p>
          <a:p>
            <a:pPr marL="255905" indent="-182880">
              <a:buFont typeface="Arial"/>
              <a:buChar char="•"/>
            </a:pPr>
            <a:r>
              <a:rPr lang="en-GB" sz="1600" dirty="0">
                <a:cs typeface="Calibri" panose="020F0502020204030204"/>
              </a:rPr>
              <a:t>Downloadable PDF.</a:t>
            </a:r>
            <a:endParaRPr lang="en-US" sz="1600" b="1" dirty="0">
              <a:latin typeface="Times New Roman"/>
              <a:cs typeface="Times New Roman"/>
            </a:endParaRPr>
          </a:p>
        </p:txBody>
      </p:sp>
      <p:sp>
        <p:nvSpPr>
          <p:cNvPr id="4" name="Content Placeholder 2">
            <a:extLst>
              <a:ext uri="{FF2B5EF4-FFF2-40B4-BE49-F238E27FC236}">
                <a16:creationId xmlns:a16="http://schemas.microsoft.com/office/drawing/2014/main" id="{A3080DFB-6DC1-8AEC-9357-FCBBDEBF64DC}"/>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62A7DFAC-A69A-34EE-27F9-D723C29F7C0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43E149D3-2261-F1BE-8C97-7FBB836FB6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B7163929-B107-17B7-5D8C-3D2CB89D9C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2DD4454A-CF7E-C189-21C3-B512093E17B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8382BC8C-BA51-9779-A487-22BD5562C4D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DB42F977-C377-221B-0D6C-48D393743AD1}"/>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1B426D5C-FD93-AA2A-B219-E37D8D95A96E}"/>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C4A6E6C7-3251-8A27-346E-C62B548AC97C}"/>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4219634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Documentary assignment</a:t>
            </a:r>
            <a:endParaRPr lang="en-GB" dirty="0">
              <a:cs typeface="Arial"/>
            </a:endParaRPr>
          </a:p>
        </p:txBody>
      </p:sp>
      <p:sp>
        <p:nvSpPr>
          <p:cNvPr id="3" name="Content Placeholder 2">
            <a:extLst>
              <a:ext uri="{FF2B5EF4-FFF2-40B4-BE49-F238E27FC236}">
                <a16:creationId xmlns:a16="http://schemas.microsoft.com/office/drawing/2014/main" id="{D230DA63-69AD-9729-188F-751F89EF18FC}"/>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use the documentary format to consider aspects of </a:t>
            </a:r>
            <a:r>
              <a:rPr lang="en-US" sz="1800" b="0" dirty="0" err="1"/>
              <a:t>programme</a:t>
            </a:r>
            <a:r>
              <a:rPr lang="en-US" sz="1800" b="0" dirty="0"/>
              <a:t> material and investigate issues. This can be a simple thought piece or a more complex production (e.g. production team of students, interviews with participants, field work </a:t>
            </a:r>
            <a:r>
              <a:rPr lang="en-US" sz="1800" b="0" dirty="0" err="1"/>
              <a:t>etc</a:t>
            </a:r>
            <a:r>
              <a:rPr lang="en-US" sz="1800" b="0" dirty="0"/>
              <a:t>).</a:t>
            </a:r>
          </a:p>
          <a:p>
            <a:pPr marL="342900" indent="-342900">
              <a:spcBef>
                <a:spcPts val="400"/>
              </a:spcBef>
              <a:spcAft>
                <a:spcPts val="400"/>
              </a:spcAft>
              <a:buFont typeface="+mj-lt"/>
              <a:buAutoNum type="arabicPeriod"/>
            </a:pPr>
            <a:r>
              <a:rPr lang="en-US" sz="1800" b="0" dirty="0"/>
              <a:t>They research different documentary styles and identify one to work with, what medium and style to use (audio, video, animation, live action </a:t>
            </a:r>
            <a:r>
              <a:rPr lang="en-US" sz="1800" b="0" dirty="0" err="1"/>
              <a:t>etc</a:t>
            </a:r>
            <a:r>
              <a:rPr lang="en-US" sz="1800" b="0" dirty="0"/>
              <a:t>) and, if working in groups, identify roles, plan and execute their piece. </a:t>
            </a:r>
            <a:br>
              <a:rPr lang="en-US" sz="1800" b="0" dirty="0"/>
            </a:br>
            <a:r>
              <a:rPr lang="en-US" sz="1800" b="0" i="1" dirty="0"/>
              <a:t>NB: The brief needs to be clear about whether the documentary should take a clear personal position or be more impartial. Also, clarity on stages of production, length of piece and assessment criteria is required (e.g. what is </a:t>
            </a:r>
            <a:r>
              <a:rPr lang="en-US" sz="1800" b="0" i="1" dirty="0" err="1"/>
              <a:t>prioritised</a:t>
            </a:r>
            <a:r>
              <a:rPr lang="en-US" sz="1800" b="0" i="1" dirty="0"/>
              <a:t> — production quality, presentation, content, group work </a:t>
            </a:r>
            <a:r>
              <a:rPr lang="en-US" sz="1800" b="0" i="1" dirty="0" err="1"/>
              <a:t>etc</a:t>
            </a:r>
            <a:r>
              <a:rPr lang="en-US" sz="1800" b="0" i="1" dirty="0"/>
              <a:t>). </a:t>
            </a:r>
          </a:p>
          <a:p>
            <a:endParaRPr lang="en-US" dirty="0"/>
          </a:p>
        </p:txBody>
      </p:sp>
      <p:sp>
        <p:nvSpPr>
          <p:cNvPr id="18" name="TextBox 17">
            <a:extLst>
              <a:ext uri="{FF2B5EF4-FFF2-40B4-BE49-F238E27FC236}">
                <a16:creationId xmlns:a16="http://schemas.microsoft.com/office/drawing/2014/main" id="{22278F27-CC3E-E204-C3F7-8A0C875BA823}"/>
              </a:ext>
            </a:extLst>
          </p:cNvPr>
          <p:cNvSpPr txBox="1"/>
          <p:nvPr/>
        </p:nvSpPr>
        <p:spPr>
          <a:xfrm>
            <a:off x="6822001" y="1591200"/>
            <a:ext cx="2546852" cy="47500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Research</a:t>
            </a:r>
          </a:p>
          <a:p>
            <a:pPr marL="251460" indent="-179705">
              <a:lnSpc>
                <a:spcPts val="2000"/>
              </a:lnSpc>
              <a:buFont typeface="Arial,Sans-Serif"/>
              <a:buChar char="•"/>
            </a:pPr>
            <a:r>
              <a:rPr lang="en-GB" sz="1600" dirty="0">
                <a:cs typeface="Calibri" panose="020F0502020204030204"/>
              </a:rPr>
              <a:t>Communication</a:t>
            </a:r>
          </a:p>
          <a:p>
            <a:pPr marL="251460" indent="-179705">
              <a:lnSpc>
                <a:spcPts val="2000"/>
              </a:lnSpc>
              <a:buFont typeface="Arial,Sans-Serif"/>
              <a:buChar char="•"/>
            </a:pPr>
            <a:r>
              <a:rPr lang="en-GB" sz="1600" dirty="0">
                <a:cs typeface="Calibri" panose="020F0502020204030204"/>
              </a:rPr>
              <a:t>Technical production skills (where relevant)</a:t>
            </a:r>
          </a:p>
          <a:p>
            <a:pPr marL="251460" indent="-179705">
              <a:lnSpc>
                <a:spcPts val="2000"/>
              </a:lnSpc>
              <a:buFont typeface="Arial,Sans-Serif"/>
              <a:buChar char="•"/>
            </a:pPr>
            <a:r>
              <a:rPr lang="en-GB" sz="1600" dirty="0">
                <a:cs typeface="Calibri" panose="020F0502020204030204"/>
              </a:rPr>
              <a:t>Creativity</a:t>
            </a:r>
          </a:p>
          <a:p>
            <a:pPr marL="251460" indent="-179705">
              <a:lnSpc>
                <a:spcPts val="2000"/>
              </a:lnSpc>
              <a:buFont typeface="Arial,Sans-Serif"/>
              <a:buChar char="•"/>
            </a:pPr>
            <a:r>
              <a:rPr lang="en-GB" sz="1600" dirty="0">
                <a:cs typeface="Calibri" panose="020F0502020204030204"/>
              </a:rPr>
              <a:t>Critical thinking</a:t>
            </a:r>
          </a:p>
          <a:p>
            <a:pPr marL="251460" indent="-179705">
              <a:lnSpc>
                <a:spcPts val="2000"/>
              </a:lnSpc>
              <a:buFont typeface="Arial,Sans-Serif"/>
              <a:buChar char="•"/>
            </a:pPr>
            <a:r>
              <a:rPr lang="en-GB" sz="1600" dirty="0">
                <a:cs typeface="Calibri" panose="020F0502020204030204"/>
              </a:rPr>
              <a:t>Independent thinking</a:t>
            </a:r>
          </a:p>
          <a:p>
            <a:pPr marL="251460" indent="-179705">
              <a:lnSpc>
                <a:spcPts val="2000"/>
              </a:lnSpc>
              <a:buFont typeface="Arial,Sans-Serif"/>
              <a:buChar char="•"/>
            </a:pPr>
            <a:r>
              <a:rPr lang="en-GB" sz="1600" dirty="0">
                <a:cs typeface="Calibri" panose="020F0502020204030204"/>
              </a:rPr>
              <a:t>Collaboration (where relevant)</a:t>
            </a:r>
          </a:p>
          <a:p>
            <a:pPr marL="251460" indent="-179705">
              <a:lnSpc>
                <a:spcPts val="2000"/>
              </a:lnSpc>
              <a:buFont typeface="Arial,Sans-Serif"/>
              <a:buChar char="•"/>
            </a:pPr>
            <a:r>
              <a:rPr lang="en-GB" sz="1600" dirty="0">
                <a:cs typeface="Calibri" panose="020F0502020204030204"/>
              </a:rPr>
              <a:t>Planning and organisation</a:t>
            </a:r>
            <a:endParaRPr lang="en-GB" dirty="0"/>
          </a:p>
          <a:p>
            <a:endParaRPr lang="en-GB" b="1" dirty="0">
              <a:cs typeface="Calibri" panose="020F0502020204030204"/>
            </a:endParaRPr>
          </a:p>
          <a:p>
            <a:r>
              <a:rPr lang="en-GB" b="1" dirty="0">
                <a:cs typeface="Calibri" panose="020F0502020204030204"/>
              </a:rPr>
              <a:t>Formats</a:t>
            </a:r>
            <a:r>
              <a:rPr lang="en-GB" b="1" dirty="0">
                <a:latin typeface="Times New Roman"/>
                <a:cs typeface="Times New Roman"/>
              </a:rPr>
              <a:t> </a:t>
            </a:r>
          </a:p>
          <a:p>
            <a:pPr marL="255905" indent="-182880">
              <a:buFont typeface="Arial"/>
              <a:buChar char="•"/>
            </a:pPr>
            <a:r>
              <a:rPr lang="en-GB" sz="1600" dirty="0">
                <a:cs typeface="Times New Roman"/>
              </a:rPr>
              <a:t>Video.</a:t>
            </a:r>
          </a:p>
          <a:p>
            <a:pPr marL="255905" indent="-182880">
              <a:buFont typeface="Arial"/>
              <a:buChar char="•"/>
            </a:pPr>
            <a:r>
              <a:rPr lang="en-GB" sz="1600" dirty="0">
                <a:cs typeface="Times New Roman"/>
              </a:rPr>
              <a:t>Audio.</a:t>
            </a:r>
          </a:p>
          <a:p>
            <a:pPr marL="255905" indent="-182880">
              <a:buFont typeface="Arial"/>
              <a:buChar char="•"/>
            </a:pPr>
            <a:r>
              <a:rPr lang="en-GB" sz="1600" dirty="0">
                <a:cs typeface="Times New Roman"/>
              </a:rPr>
              <a:t>Recorded animation or screencast</a:t>
            </a:r>
            <a:r>
              <a:rPr lang="en-GB" sz="1600" dirty="0">
                <a:latin typeface="Times New Roman"/>
                <a:cs typeface="Times New Roman"/>
              </a:rPr>
              <a:t>.</a:t>
            </a:r>
            <a:endParaRPr lang="en-US" sz="1600" dirty="0">
              <a:latin typeface="Times New Roman"/>
              <a:cs typeface="Times New Roman"/>
            </a:endParaRPr>
          </a:p>
        </p:txBody>
      </p:sp>
      <p:sp>
        <p:nvSpPr>
          <p:cNvPr id="4" name="Content Placeholder 2">
            <a:extLst>
              <a:ext uri="{FF2B5EF4-FFF2-40B4-BE49-F238E27FC236}">
                <a16:creationId xmlns:a16="http://schemas.microsoft.com/office/drawing/2014/main" id="{38A2DC5D-EE6A-3ACB-190E-2D9E625AC887}"/>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7FC05FDC-8F9C-610F-45D7-145357773D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34747528-0C5C-F331-5415-9314CAC365C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164" y="184823"/>
            <a:ext cx="504000" cy="504000"/>
          </a:xfrm>
          <a:prstGeom prst="rect">
            <a:avLst/>
          </a:prstGeom>
        </p:spPr>
      </p:pic>
      <p:pic>
        <p:nvPicPr>
          <p:cNvPr id="11" name="Graphic 10">
            <a:extLst>
              <a:ext uri="{FF2B5EF4-FFF2-40B4-BE49-F238E27FC236}">
                <a16:creationId xmlns:a16="http://schemas.microsoft.com/office/drawing/2014/main" id="{54BB5F6D-2D1D-089C-7497-CEFE30FC148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4" name="Graphic 13">
            <a:extLst>
              <a:ext uri="{FF2B5EF4-FFF2-40B4-BE49-F238E27FC236}">
                <a16:creationId xmlns:a16="http://schemas.microsoft.com/office/drawing/2014/main" id="{685F6D4F-7B59-CF11-F14E-7B91E8533A7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E93F6642-3F13-80ED-5024-CB669AF2DE4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9C93EDDB-A103-6343-B1EA-8E628B3950F0}"/>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CCEE2065-5A20-56A5-0AED-46F4472CB921}"/>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5A4FC622-5069-10A4-799A-210005656D36}"/>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98663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Explain your thinking</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prstGeom prst="rect">
            <a:avLst/>
          </a:prstGeom>
          <a:noFill/>
          <a:ln w="31750">
            <a:noFill/>
          </a:ln>
        </p:spPr>
        <p:txBody>
          <a:bodyPr vert="horz" lIns="91440" tIns="45720" rIns="91440" bIns="45720" rtlCol="0" anchor="t">
            <a:noAutofit/>
          </a:bodyPr>
          <a:lstStyle/>
          <a:p>
            <a:pPr marL="0" indent="0">
              <a:lnSpc>
                <a:spcPts val="2000"/>
              </a:lnSpc>
              <a:spcBef>
                <a:spcPts val="0"/>
              </a:spcBef>
              <a:spcAft>
                <a:spcPts val="1200"/>
              </a:spcAft>
              <a:buNone/>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Provide assignment as usual, but in addition require that students to explain at least 8 to 10 steps of their thinking. </a:t>
            </a:r>
          </a:p>
          <a:p>
            <a:pPr marL="342900" indent="-342900">
              <a:spcBef>
                <a:spcPts val="400"/>
              </a:spcBef>
              <a:spcAft>
                <a:spcPts val="400"/>
              </a:spcAft>
              <a:buFont typeface="+mj-lt"/>
              <a:buAutoNum type="arabicPeriod"/>
            </a:pPr>
            <a:r>
              <a:rPr lang="en-US" sz="1800" b="0" dirty="0"/>
              <a:t>For example, students can describe the steps in their logic, their problem solving or writing process, or the development of their theoretical path. </a:t>
            </a:r>
          </a:p>
          <a:p>
            <a:pPr marL="0" indent="0">
              <a:lnSpc>
                <a:spcPts val="2000"/>
              </a:lnSpc>
              <a:spcBef>
                <a:spcPts val="0"/>
              </a:spcBef>
              <a:spcAft>
                <a:spcPts val="1200"/>
              </a:spcAft>
              <a:buNone/>
            </a:pPr>
            <a:endParaRPr lang="en-US" sz="1600" dirty="0">
              <a:effectLst/>
              <a:latin typeface="Calibri"/>
              <a:ea typeface="Times New Roman" panose="02020603050405020304" pitchFamily="18" charset="0"/>
              <a:cs typeface="Calibri"/>
            </a:endParaRPr>
          </a:p>
        </p:txBody>
      </p:sp>
      <p:sp>
        <p:nvSpPr>
          <p:cNvPr id="6" name="TextBox 5">
            <a:extLst>
              <a:ext uri="{FF2B5EF4-FFF2-40B4-BE49-F238E27FC236}">
                <a16:creationId xmlns:a16="http://schemas.microsoft.com/office/drawing/2014/main" id="{BDAC3F3F-085D-B9BF-F6D3-E20616D7295C}"/>
              </a:ext>
            </a:extLst>
          </p:cNvPr>
          <p:cNvSpPr txBox="1"/>
          <p:nvPr/>
        </p:nvSpPr>
        <p:spPr>
          <a:xfrm>
            <a:off x="6822000" y="1591200"/>
            <a:ext cx="2699882" cy="3714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ea typeface="Times New Roman" panose="02020603050405020304" pitchFamily="18" charset="0"/>
              </a:rPr>
              <a:t>Reflection</a:t>
            </a:r>
            <a:endParaRPr lang="en-GB" sz="1600" dirty="0">
              <a:ea typeface="Times New Roman" panose="02020603050405020304" pitchFamily="18" charset="0"/>
              <a:cs typeface="Calibri"/>
            </a:endParaRPr>
          </a:p>
          <a:p>
            <a:pPr marL="251460" indent="-179705">
              <a:lnSpc>
                <a:spcPts val="2000"/>
              </a:lnSpc>
              <a:buFont typeface="Arial,Sans-Serif"/>
              <a:buChar char="•"/>
            </a:pPr>
            <a:r>
              <a:rPr lang="en-GB" sz="1600" dirty="0">
                <a:ea typeface="Times New Roman" panose="02020603050405020304" pitchFamily="18" charset="0"/>
              </a:rPr>
              <a:t>Problem solving</a:t>
            </a:r>
            <a:endParaRPr lang="en-GB" sz="1600" dirty="0">
              <a:ea typeface="Times New Roman" panose="02020603050405020304" pitchFamily="18" charset="0"/>
              <a:cs typeface="Calibri"/>
            </a:endParaRPr>
          </a:p>
          <a:p>
            <a:pPr marL="251460" indent="-179705">
              <a:lnSpc>
                <a:spcPts val="2000"/>
              </a:lnSpc>
              <a:buFont typeface="Arial,Sans-Serif"/>
              <a:buChar char="•"/>
            </a:pPr>
            <a:r>
              <a:rPr lang="en-GB" sz="1600" dirty="0">
                <a:ea typeface="Times New Roman" panose="02020603050405020304" pitchFamily="18" charset="0"/>
              </a:rPr>
              <a:t>Communication</a:t>
            </a:r>
            <a:endParaRPr lang="en-GB" sz="1600" dirty="0">
              <a:ea typeface="Times New Roman" panose="02020603050405020304" pitchFamily="18" charset="0"/>
              <a:cs typeface="Calibri"/>
            </a:endParaRPr>
          </a:p>
          <a:p>
            <a:pPr marL="251460" indent="-179705">
              <a:lnSpc>
                <a:spcPts val="2000"/>
              </a:lnSpc>
              <a:buFont typeface="Arial,Sans-Serif"/>
              <a:buChar char="•"/>
            </a:pPr>
            <a:r>
              <a:rPr lang="en-GB" sz="1600" dirty="0">
                <a:ea typeface="Times New Roman" panose="02020603050405020304" pitchFamily="18" charset="0"/>
              </a:rPr>
              <a:t>Research</a:t>
            </a:r>
            <a:r>
              <a:rPr lang="en-GB" b="1" dirty="0">
                <a:cs typeface="Calibri" panose="020F0502020204030204"/>
              </a:rPr>
              <a:t> </a:t>
            </a:r>
          </a:p>
          <a:p>
            <a:pPr marL="251460" indent="-179705">
              <a:lnSpc>
                <a:spcPts val="2000"/>
              </a:lnSpc>
              <a:buFont typeface="Arial,Sans-Serif"/>
              <a:buChar char="•"/>
            </a:pPr>
            <a:r>
              <a:rPr lang="en-GB" sz="1600" dirty="0">
                <a:ea typeface="Times New Roman" panose="02020603050405020304" pitchFamily="18" charset="0"/>
              </a:rPr>
              <a:t>Metacognition </a:t>
            </a:r>
            <a:endParaRPr lang="en-GB" sz="1600" dirty="0">
              <a:ea typeface="Times New Roman" panose="02020603050405020304" pitchFamily="18" charset="0"/>
              <a:cs typeface="Calibri"/>
            </a:endParaRPr>
          </a:p>
          <a:p>
            <a:pPr marL="251460" indent="-179705">
              <a:lnSpc>
                <a:spcPts val="2000"/>
              </a:lnSpc>
              <a:buFont typeface="Arial,Sans-Serif"/>
              <a:buChar char="•"/>
            </a:pPr>
            <a:r>
              <a:rPr lang="en-GB" sz="1600" dirty="0">
                <a:ea typeface="Times New Roman" panose="02020603050405020304" pitchFamily="18" charset="0"/>
              </a:rPr>
              <a:t>D</a:t>
            </a:r>
            <a:r>
              <a:rPr lang="en-GB" sz="1600" dirty="0">
                <a:effectLst/>
                <a:ea typeface="Times New Roman" panose="02020603050405020304" pitchFamily="18" charset="0"/>
              </a:rPr>
              <a:t>igital skills</a:t>
            </a:r>
            <a:endParaRPr lang="en-GB" sz="1600" dirty="0">
              <a:effectLst/>
              <a:ea typeface="Times New Roman" panose="02020603050405020304" pitchFamily="18" charset="0"/>
              <a:cs typeface="Calibri"/>
            </a:endParaRPr>
          </a:p>
          <a:p>
            <a:pPr marL="251460" indent="-179705">
              <a:lnSpc>
                <a:spcPts val="2000"/>
              </a:lnSpc>
              <a:buFont typeface="Arial,Sans-Serif"/>
              <a:buChar char="•"/>
            </a:pPr>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1460" indent="-179705">
              <a:lnSpc>
                <a:spcPts val="2000"/>
              </a:lnSpc>
              <a:buFont typeface="Arial,Sans-Serif"/>
              <a:buChar char="•"/>
            </a:pPr>
            <a:r>
              <a:rPr lang="en-GB" sz="1600" dirty="0">
                <a:ea typeface="Times New Roman" panose="02020603050405020304" pitchFamily="18" charset="0"/>
                <a:cs typeface="Times New Roman"/>
              </a:rPr>
              <a:t>Written document using </a:t>
            </a:r>
            <a:r>
              <a:rPr lang="en-US" sz="1600" dirty="0"/>
              <a:t>Track Changes in MS Word or Suggesting in Google Docs.</a:t>
            </a:r>
          </a:p>
          <a:p>
            <a:pPr marL="251460" indent="-179705">
              <a:lnSpc>
                <a:spcPts val="2000"/>
              </a:lnSpc>
              <a:buFont typeface="Arial,Sans-Serif"/>
              <a:buChar char="•"/>
            </a:pPr>
            <a:r>
              <a:rPr lang="en-US" sz="1600" dirty="0"/>
              <a:t>Audio or video recording (as interview or talking head).</a:t>
            </a:r>
            <a:endParaRPr lang="en-GB" sz="1600" dirty="0">
              <a:cs typeface="Calibri" panose="020F0502020204030204"/>
            </a:endParaRPr>
          </a:p>
        </p:txBody>
      </p:sp>
      <p:sp>
        <p:nvSpPr>
          <p:cNvPr id="4" name="Content Placeholder 2">
            <a:extLst>
              <a:ext uri="{FF2B5EF4-FFF2-40B4-BE49-F238E27FC236}">
                <a16:creationId xmlns:a16="http://schemas.microsoft.com/office/drawing/2014/main" id="{5B36C6D1-15D0-42F3-B3C7-EECC710144E1}"/>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853E313B-BD12-0856-6F88-24BB77F3EE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9816"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3B7F4D9E-D37C-8E6C-EEC2-A7DF2A8C76B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2653" y="184823"/>
            <a:ext cx="504000" cy="504000"/>
          </a:xfrm>
          <a:prstGeom prst="rect">
            <a:avLst/>
          </a:prstGeom>
        </p:spPr>
      </p:pic>
      <p:pic>
        <p:nvPicPr>
          <p:cNvPr id="12" name="Graphic 11">
            <a:extLst>
              <a:ext uri="{FF2B5EF4-FFF2-40B4-BE49-F238E27FC236}">
                <a16:creationId xmlns:a16="http://schemas.microsoft.com/office/drawing/2014/main" id="{91DD97A7-DBE4-3A58-C986-FC5F29E4025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0771" y="184823"/>
            <a:ext cx="504000" cy="504000"/>
          </a:xfrm>
          <a:prstGeom prst="rect">
            <a:avLst/>
          </a:prstGeom>
        </p:spPr>
      </p:pic>
      <p:pic>
        <p:nvPicPr>
          <p:cNvPr id="14" name="Graphic 13">
            <a:extLst>
              <a:ext uri="{FF2B5EF4-FFF2-40B4-BE49-F238E27FC236}">
                <a16:creationId xmlns:a16="http://schemas.microsoft.com/office/drawing/2014/main" id="{2D30837F-7CF8-9678-6666-1036A1E7A5C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6" name="Graphic 15">
            <a:extLst>
              <a:ext uri="{FF2B5EF4-FFF2-40B4-BE49-F238E27FC236}">
                <a16:creationId xmlns:a16="http://schemas.microsoft.com/office/drawing/2014/main" id="{AB40CC04-A14F-C6E8-4AFC-C5A9AC0F710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58D2AAFE-703F-E8B5-7256-73752D684DE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5" name="Graphic 4">
            <a:hlinkClick r:id="" action="ppaction://hlinkshowjump?jump=firstslide" highlightClick="1"/>
            <a:extLst>
              <a:ext uri="{FF2B5EF4-FFF2-40B4-BE49-F238E27FC236}">
                <a16:creationId xmlns:a16="http://schemas.microsoft.com/office/drawing/2014/main" id="{D8584D34-2342-6C5A-C9DA-1BF17E36041A}"/>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8" name="Graphic 7">
            <a:hlinkClick r:id="rId19" action="ppaction://hlinksldjump" highlightClick="1"/>
            <a:extLst>
              <a:ext uri="{FF2B5EF4-FFF2-40B4-BE49-F238E27FC236}">
                <a16:creationId xmlns:a16="http://schemas.microsoft.com/office/drawing/2014/main" id="{721B8174-BF98-ED01-E296-C0A2D505D1AA}"/>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977343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Field viva</a:t>
            </a:r>
            <a:endParaRPr lang="en-GB" dirty="0">
              <a:cs typeface="Arial"/>
            </a:endParaRPr>
          </a:p>
        </p:txBody>
      </p:sp>
      <p:sp>
        <p:nvSpPr>
          <p:cNvPr id="4" name="Content Placeholder 3">
            <a:extLst>
              <a:ext uri="{FF2B5EF4-FFF2-40B4-BE49-F238E27FC236}">
                <a16:creationId xmlns:a16="http://schemas.microsoft.com/office/drawing/2014/main" id="{FED51C7B-7189-1849-74FB-FEA4D3C11030}"/>
              </a:ext>
            </a:extLst>
          </p:cNvPr>
          <p:cNvSpPr>
            <a:spLocks noGrp="1"/>
          </p:cNvSpPr>
          <p:nvPr>
            <p:ph sz="half" idx="13"/>
          </p:nvPr>
        </p:nvSpPr>
        <p:spPr>
          <a:xfrm>
            <a:off x="377560" y="1602192"/>
            <a:ext cx="5787193" cy="4801864"/>
          </a:xfrm>
        </p:spPr>
        <p:txBody>
          <a:bodyPr/>
          <a:lstStyle/>
          <a:p>
            <a:r>
              <a:rPr lang="en-US" sz="1800" dirty="0">
                <a:cs typeface="Calibri" panose="020F0502020204030204"/>
              </a:rPr>
              <a:t>Suitable for: </a:t>
            </a:r>
            <a:br>
              <a:rPr lang="en-US" dirty="0"/>
            </a:br>
            <a:r>
              <a:rPr lang="en-US" sz="1800" b="0" dirty="0"/>
              <a:t>practice-based disciplines</a:t>
            </a:r>
          </a:p>
          <a:p>
            <a:pPr>
              <a:lnSpc>
                <a:spcPts val="2000"/>
              </a:lnSpc>
              <a:spcBef>
                <a:spcPts val="0"/>
              </a:spcBef>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undertake a professional discussion whilst located in an outdoor practice situation (agronomist talking to a farmer, a surveyor talking to a utilities company or environmental scientist talking with a landowner).</a:t>
            </a:r>
          </a:p>
          <a:p>
            <a:pPr marL="342900" indent="-342900">
              <a:spcBef>
                <a:spcPts val="400"/>
              </a:spcBef>
              <a:spcAft>
                <a:spcPts val="400"/>
              </a:spcAft>
              <a:buFont typeface="+mj-lt"/>
              <a:buAutoNum type="arabicPeriod"/>
            </a:pPr>
            <a:r>
              <a:rPr lang="en-US" sz="1800" b="0" dirty="0"/>
              <a:t>The student will research discussion partner and arrange meeting in situ. </a:t>
            </a:r>
          </a:p>
          <a:p>
            <a:pPr marL="342900" indent="-342900">
              <a:spcBef>
                <a:spcPts val="400"/>
              </a:spcBef>
              <a:spcAft>
                <a:spcPts val="400"/>
              </a:spcAft>
              <a:buFont typeface="+mj-lt"/>
              <a:buAutoNum type="arabicPeriod"/>
            </a:pPr>
            <a:r>
              <a:rPr lang="en-US" sz="1800" b="0" dirty="0"/>
              <a:t>The live environment should add value to the situation rather than being just a backdrop. </a:t>
            </a:r>
          </a:p>
          <a:p>
            <a:pPr marL="342900" indent="-342900">
              <a:spcBef>
                <a:spcPts val="400"/>
              </a:spcBef>
              <a:spcAft>
                <a:spcPts val="400"/>
              </a:spcAft>
              <a:buFont typeface="+mj-lt"/>
              <a:buAutoNum type="arabicPeriod"/>
            </a:pPr>
            <a:r>
              <a:rPr lang="en-US" sz="1800" b="0" dirty="0"/>
              <a:t>Student documents meeting with photos and debrief of the experience. </a:t>
            </a:r>
          </a:p>
          <a:p>
            <a:pPr marL="342900" indent="-342900">
              <a:spcBef>
                <a:spcPts val="400"/>
              </a:spcBef>
              <a:spcAft>
                <a:spcPts val="400"/>
              </a:spcAft>
              <a:buFont typeface="+mj-lt"/>
              <a:buAutoNum type="arabicPeriod"/>
            </a:pPr>
            <a:r>
              <a:rPr lang="en-US" sz="1800" b="0" dirty="0"/>
              <a:t>They will have to seek participants permission for recording and potential help from peers if using video.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903899" cy="4483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Social intelligence</a:t>
            </a:r>
          </a:p>
          <a:p>
            <a:pPr marL="251460" indent="-179705">
              <a:lnSpc>
                <a:spcPts val="2000"/>
              </a:lnSpc>
              <a:buFont typeface="Arial,Sans-Serif"/>
              <a:buChar char="•"/>
            </a:pPr>
            <a:r>
              <a:rPr lang="en-GB" sz="1600" dirty="0">
                <a:cs typeface="Calibri" panose="020F0502020204030204"/>
              </a:rPr>
              <a:t>Emotional intelligence</a:t>
            </a:r>
          </a:p>
          <a:p>
            <a:pPr marL="251460" indent="-179705">
              <a:lnSpc>
                <a:spcPts val="2000"/>
              </a:lnSpc>
              <a:buFont typeface="Arial,Sans-Serif"/>
              <a:buChar char="•"/>
            </a:pPr>
            <a:r>
              <a:rPr lang="en-GB" sz="1600" dirty="0">
                <a:cs typeface="Calibri" panose="020F0502020204030204"/>
              </a:rPr>
              <a:t>Research</a:t>
            </a:r>
          </a:p>
          <a:p>
            <a:pPr marL="251460" indent="-179705">
              <a:lnSpc>
                <a:spcPts val="2000"/>
              </a:lnSpc>
              <a:buFont typeface="Arial,Sans-Serif"/>
              <a:buChar char="•"/>
            </a:pPr>
            <a:r>
              <a:rPr lang="en-GB" sz="1600" dirty="0">
                <a:cs typeface="Calibri" panose="020F0502020204030204"/>
              </a:rPr>
              <a:t>Applied knowledge</a:t>
            </a:r>
          </a:p>
          <a:p>
            <a:pPr marL="251460" indent="-179705">
              <a:lnSpc>
                <a:spcPts val="2000"/>
              </a:lnSpc>
              <a:buFont typeface="Arial,Sans-Serif"/>
              <a:buChar char="•"/>
            </a:pPr>
            <a:r>
              <a:rPr lang="en-GB" sz="1600" dirty="0">
                <a:cs typeface="Calibri" panose="020F0502020204030204"/>
              </a:rPr>
              <a:t>Interviewing skills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Understanding of professional context</a:t>
            </a:r>
          </a:p>
          <a:p>
            <a:pPr marL="251460" indent="-179705">
              <a:lnSpc>
                <a:spcPts val="2000"/>
              </a:lnSpc>
              <a:buFont typeface="Arial,Sans-Serif"/>
              <a:buChar char="•"/>
            </a:pPr>
            <a:endParaRPr lang="en-GB" dirty="0">
              <a:cs typeface="Calibri"/>
            </a:endParaRPr>
          </a:p>
          <a:p>
            <a:r>
              <a:rPr lang="en-GB" b="1" dirty="0">
                <a:cs typeface="Calibri"/>
              </a:rPr>
              <a:t>Formats </a:t>
            </a:r>
            <a:endParaRPr lang="en-GB" dirty="0">
              <a:cs typeface="Calibri"/>
            </a:endParaRPr>
          </a:p>
          <a:p>
            <a:pPr marL="251460" indent="-179705">
              <a:lnSpc>
                <a:spcPts val="2000"/>
              </a:lnSpc>
              <a:buFont typeface="Arial,Sans-Serif"/>
              <a:buChar char="•"/>
            </a:pPr>
            <a:r>
              <a:rPr lang="en-GB" sz="1600" dirty="0">
                <a:cs typeface="Arial"/>
              </a:rPr>
              <a:t>Blog or portfolio would be suitable to host multimedia submissions (video, audio, text, images).</a:t>
            </a:r>
            <a:endParaRPr lang="en-GB" sz="1600" dirty="0">
              <a:cs typeface="Calibri"/>
            </a:endParaRPr>
          </a:p>
          <a:p>
            <a:pPr marL="251460" indent="-179705">
              <a:lnSpc>
                <a:spcPts val="2000"/>
              </a:lnSpc>
              <a:buFont typeface="Arial,Sans-Serif"/>
              <a:buChar char="•"/>
            </a:pPr>
            <a:r>
              <a:rPr lang="en-GB" sz="1600" dirty="0">
                <a:cs typeface="Arial"/>
              </a:rPr>
              <a:t>Alternatively, submission could be video with documentation.</a:t>
            </a:r>
            <a:endParaRPr lang="en-GB" sz="1600" dirty="0">
              <a:cs typeface="Calibri"/>
            </a:endParaRPr>
          </a:p>
        </p:txBody>
      </p:sp>
      <p:sp>
        <p:nvSpPr>
          <p:cNvPr id="5" name="Content Placeholder 2">
            <a:extLst>
              <a:ext uri="{FF2B5EF4-FFF2-40B4-BE49-F238E27FC236}">
                <a16:creationId xmlns:a16="http://schemas.microsoft.com/office/drawing/2014/main" id="{77DD0444-6ECC-D6F4-4F2C-C90231EDD321}"/>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81F6322E-63E7-3A66-6F3E-4D321F70D7F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C221F486-79A8-5C3C-2BAB-6AB0A3436CD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9" name="Graphic 8">
            <a:extLst>
              <a:ext uri="{FF2B5EF4-FFF2-40B4-BE49-F238E27FC236}">
                <a16:creationId xmlns:a16="http://schemas.microsoft.com/office/drawing/2014/main" id="{CEB03E22-85E1-A3B1-E18F-3D8078C6609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1" name="Graphic 10">
            <a:extLst>
              <a:ext uri="{FF2B5EF4-FFF2-40B4-BE49-F238E27FC236}">
                <a16:creationId xmlns:a16="http://schemas.microsoft.com/office/drawing/2014/main" id="{799CAEF1-C968-F546-7E56-6A30E6C5764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3" name="Graphic 12">
            <a:extLst>
              <a:ext uri="{FF2B5EF4-FFF2-40B4-BE49-F238E27FC236}">
                <a16:creationId xmlns:a16="http://schemas.microsoft.com/office/drawing/2014/main" id="{DACF349F-B0CA-375A-2CFF-3075F6A937E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2B5CC0F1-FA26-8F8F-FE33-FD94D353E259}"/>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8D63667B-B6A3-05F1-91FB-882FE00F1990}"/>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397E57E5-342E-FABA-1F2C-5C1114B44838}"/>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065842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Autofit/>
          </a:bodyPr>
          <a:lstStyle/>
          <a:p>
            <a:r>
              <a:rPr lang="en-US" dirty="0">
                <a:cs typeface="Arial"/>
              </a:rPr>
              <a:t>Imaginary objects exhibition</a:t>
            </a:r>
            <a:endParaRPr lang="en-GB" dirty="0">
              <a:cs typeface="Arial"/>
            </a:endParaRPr>
          </a:p>
        </p:txBody>
      </p:sp>
      <p:sp>
        <p:nvSpPr>
          <p:cNvPr id="4" name="Content Placeholder 3">
            <a:extLst>
              <a:ext uri="{FF2B5EF4-FFF2-40B4-BE49-F238E27FC236}">
                <a16:creationId xmlns:a16="http://schemas.microsoft.com/office/drawing/2014/main" id="{AEE14904-7297-C37C-E2AD-BC738A777CBE}"/>
              </a:ext>
            </a:extLst>
          </p:cNvPr>
          <p:cNvSpPr>
            <a:spLocks noGrp="1"/>
          </p:cNvSpPr>
          <p:nvPr>
            <p:ph sz="half" idx="13"/>
          </p:nvPr>
        </p:nvSpPr>
        <p:spPr>
          <a:xfrm>
            <a:off x="377560" y="1602192"/>
            <a:ext cx="5754953" cy="4801864"/>
          </a:xfrm>
        </p:spPr>
        <p:txBody>
          <a:bodyPr/>
          <a:lstStyle/>
          <a:p>
            <a:r>
              <a:rPr lang="en-US" sz="1800" dirty="0">
                <a:cs typeface="Calibri" panose="020F0502020204030204"/>
              </a:rPr>
              <a:t>Suitable for: </a:t>
            </a:r>
            <a:br>
              <a:rPr lang="en-US" dirty="0"/>
            </a:br>
            <a:r>
              <a:rPr lang="en-US" sz="1800" b="0" dirty="0"/>
              <a:t>architecture, design or art contexts.</a:t>
            </a:r>
          </a:p>
          <a:p>
            <a:pPr>
              <a:lnSpc>
                <a:spcPts val="2000"/>
              </a:lnSpc>
              <a:spcBef>
                <a:spcPts val="0"/>
              </a:spcBef>
            </a:pPr>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Ask students to identify an object, building or product that they would like to design (one that does not currently exist). </a:t>
            </a:r>
          </a:p>
          <a:p>
            <a:pPr marL="342900" indent="-342900">
              <a:spcBef>
                <a:spcPts val="400"/>
              </a:spcBef>
              <a:spcAft>
                <a:spcPts val="400"/>
              </a:spcAft>
              <a:buFont typeface="+mj-lt"/>
              <a:buAutoNum type="arabicPeriod"/>
            </a:pPr>
            <a:r>
              <a:rPr lang="en-US" sz="1800" b="0" dirty="0"/>
              <a:t>Students generate cross-section drawings of the imaginary object using permitted AI image generators.</a:t>
            </a:r>
          </a:p>
          <a:p>
            <a:pPr marL="342900" indent="-342900">
              <a:spcBef>
                <a:spcPts val="400"/>
              </a:spcBef>
              <a:spcAft>
                <a:spcPts val="400"/>
              </a:spcAft>
              <a:buFont typeface="+mj-lt"/>
              <a:buAutoNum type="arabicPeriod"/>
            </a:pPr>
            <a:r>
              <a:rPr lang="en-US" sz="1800" b="0" dirty="0"/>
              <a:t>They then translate this into three dimensions for an exhibition. </a:t>
            </a:r>
          </a:p>
          <a:p>
            <a:pPr marL="342900" indent="-342900">
              <a:spcBef>
                <a:spcPts val="400"/>
              </a:spcBef>
              <a:spcAft>
                <a:spcPts val="400"/>
              </a:spcAft>
              <a:buFont typeface="+mj-lt"/>
              <a:buAutoNum type="arabicPeriod"/>
            </a:pPr>
            <a:r>
              <a:rPr lang="en-US" sz="1800" b="0" dirty="0"/>
              <a:t>In a seminar they discuss the objects with peers.</a:t>
            </a:r>
          </a:p>
          <a:p>
            <a:pPr marL="342900" indent="-342900">
              <a:spcBef>
                <a:spcPts val="400"/>
              </a:spcBef>
              <a:spcAft>
                <a:spcPts val="400"/>
              </a:spcAft>
              <a:buFont typeface="+mj-lt"/>
              <a:buAutoNum type="arabicPeriod"/>
            </a:pPr>
            <a:r>
              <a:rPr lang="en-US" sz="1800" b="0" dirty="0"/>
              <a:t>They need to document the process throughout and finally submit this, a summary of the seminar discussion and their own conclusions about the product.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831666" cy="49141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Creativity</a:t>
            </a:r>
          </a:p>
          <a:p>
            <a:pPr marL="251460" indent="-179705">
              <a:buFont typeface="Arial,Sans-Serif"/>
              <a:buChar char="•"/>
            </a:pPr>
            <a:r>
              <a:rPr lang="en-GB" sz="1600" dirty="0">
                <a:cs typeface="Calibri" panose="020F0502020204030204"/>
              </a:rPr>
              <a:t>Critical evaluation</a:t>
            </a:r>
          </a:p>
          <a:p>
            <a:pPr marL="251460" indent="-179705">
              <a:buFont typeface="Arial,Sans-Serif"/>
              <a:buChar char="•"/>
            </a:pPr>
            <a:r>
              <a:rPr lang="en-GB" sz="1600" dirty="0">
                <a:cs typeface="Calibri" panose="020F0502020204030204"/>
              </a:rPr>
              <a:t>AI literacy</a:t>
            </a:r>
          </a:p>
          <a:p>
            <a:pPr marL="251460" indent="-179705">
              <a:buFont typeface="Arial,Sans-Serif"/>
              <a:buChar char="•"/>
            </a:pPr>
            <a:r>
              <a:rPr lang="en-GB" sz="1600" dirty="0">
                <a:cs typeface="Calibri" panose="020F0502020204030204"/>
              </a:rPr>
              <a:t>Practical competence</a:t>
            </a:r>
          </a:p>
          <a:p>
            <a:pPr marL="251460" indent="-179705">
              <a:buFont typeface="Arial,Sans-Serif"/>
              <a:buChar char="•"/>
            </a:pPr>
            <a:r>
              <a:rPr lang="en-GB" sz="1600" dirty="0">
                <a:cs typeface="Calibri" panose="020F0502020204030204"/>
              </a:rPr>
              <a:t>Contextual intelligence</a:t>
            </a:r>
          </a:p>
          <a:p>
            <a:pPr marL="73025"/>
            <a:endParaRPr lang="en-GB" sz="1600" dirty="0">
              <a:cs typeface="Calibri" panose="020F0502020204030204"/>
            </a:endParaRPr>
          </a:p>
          <a:p>
            <a:pPr>
              <a:lnSpc>
                <a:spcPts val="2800"/>
              </a:lnSpc>
            </a:pPr>
            <a:r>
              <a:rPr lang="en-GB" b="1" dirty="0">
                <a:cs typeface="Calibri" panose="020F0502020204030204"/>
              </a:rPr>
              <a:t>Formats</a:t>
            </a:r>
            <a:r>
              <a:rPr lang="en-GB" b="1" dirty="0">
                <a:latin typeface="Times New Roman"/>
                <a:cs typeface="Times New Roman"/>
              </a:rPr>
              <a:t> </a:t>
            </a:r>
          </a:p>
          <a:p>
            <a:r>
              <a:rPr lang="en-GB" sz="1600" dirty="0">
                <a:cs typeface="Times New Roman"/>
              </a:rPr>
              <a:t>Exhibition could be physical or online portfolio for display. To document students could use:</a:t>
            </a:r>
          </a:p>
          <a:p>
            <a:pPr marL="285750" indent="-285750">
              <a:buFont typeface="Arial" panose="020B0604020202020204" pitchFamily="34" charset="0"/>
              <a:buChar char="•"/>
            </a:pPr>
            <a:r>
              <a:rPr lang="en-GB" sz="1600" dirty="0">
                <a:cs typeface="Times New Roman"/>
              </a:rPr>
              <a:t>Portfolio (also allows feedback from others).</a:t>
            </a:r>
          </a:p>
          <a:p>
            <a:pPr marL="285750" indent="-285750">
              <a:buFont typeface="Arial" panose="020B0604020202020204" pitchFamily="34" charset="0"/>
              <a:buChar char="•"/>
            </a:pPr>
            <a:r>
              <a:rPr lang="en-GB" sz="1600" dirty="0">
                <a:cs typeface="Times New Roman"/>
              </a:rPr>
              <a:t>Blog with documentation and reflections.</a:t>
            </a:r>
          </a:p>
          <a:p>
            <a:pPr marL="285750" indent="-285750">
              <a:buFont typeface="Arial" panose="020B0604020202020204" pitchFamily="34" charset="0"/>
              <a:buChar char="•"/>
            </a:pPr>
            <a:r>
              <a:rPr lang="en-GB" sz="1600" dirty="0">
                <a:cs typeface="Times New Roman"/>
              </a:rPr>
              <a:t>Audio/video recording plus written documentation. </a:t>
            </a:r>
            <a:endParaRPr lang="en-US" dirty="0">
              <a:cs typeface="Times New Roman"/>
            </a:endParaRPr>
          </a:p>
        </p:txBody>
      </p:sp>
      <p:sp>
        <p:nvSpPr>
          <p:cNvPr id="5" name="Content Placeholder 2">
            <a:extLst>
              <a:ext uri="{FF2B5EF4-FFF2-40B4-BE49-F238E27FC236}">
                <a16:creationId xmlns:a16="http://schemas.microsoft.com/office/drawing/2014/main" id="{51D1CA34-C18F-C63C-17AA-3CE8CB598F57}"/>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3" name="Graphic 2">
            <a:hlinkClick r:id="rId3" action="ppaction://hlinksldjump" highlightClick="1"/>
            <a:extLst>
              <a:ext uri="{FF2B5EF4-FFF2-40B4-BE49-F238E27FC236}">
                <a16:creationId xmlns:a16="http://schemas.microsoft.com/office/drawing/2014/main" id="{F5CB3860-22E8-A5C5-04C6-6A0C2B0F22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A9DA6DB6-D10E-13E6-E357-092817ED389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06EF6DB3-CC91-9E51-57F4-E7DA70BB0BA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A6FC2F33-B553-6506-C884-869BA1C5D8C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1C9345AD-BFA1-B7EA-C78F-EAA229B6673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C52B42B8-11B3-DE68-143A-622B2BDE4E3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C646C0B6-4AC8-4587-04E1-194BA6FC6A2F}"/>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D99700E0-AD7C-FBC6-11AE-A78BCF86F078}"/>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55725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Infographic</a:t>
            </a:r>
            <a:endParaRPr lang="en-GB" dirty="0">
              <a:cs typeface="Arial"/>
            </a:endParaRPr>
          </a:p>
        </p:txBody>
      </p:sp>
      <p:sp>
        <p:nvSpPr>
          <p:cNvPr id="4" name="Content Placeholder 3">
            <a:extLst>
              <a:ext uri="{FF2B5EF4-FFF2-40B4-BE49-F238E27FC236}">
                <a16:creationId xmlns:a16="http://schemas.microsoft.com/office/drawing/2014/main" id="{0D96DD24-425F-3503-E0FD-02C5EA3E296E}"/>
              </a:ext>
            </a:extLst>
          </p:cNvPr>
          <p:cNvSpPr>
            <a:spLocks noGrp="1"/>
          </p:cNvSpPr>
          <p:nvPr>
            <p:ph sz="half" idx="13"/>
          </p:nvPr>
        </p:nvSpPr>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are asked to create an infographic in relation to a specific theme or a topic, selecting and presenting data by making a series of design choices.</a:t>
            </a:r>
          </a:p>
          <a:p>
            <a:pPr marL="342900" indent="-342900">
              <a:spcBef>
                <a:spcPts val="400"/>
              </a:spcBef>
              <a:spcAft>
                <a:spcPts val="400"/>
              </a:spcAft>
              <a:buFont typeface="+mj-lt"/>
              <a:buAutoNum type="arabicPeriod"/>
            </a:pPr>
            <a:r>
              <a:rPr lang="en-US" sz="1800" b="0" dirty="0"/>
              <a:t>You may have to advise students on free, accessible software they can use to produce this. The infographic does not have to be professional standard; the focus is on the design and flow of information. </a:t>
            </a:r>
          </a:p>
          <a:p>
            <a:pPr marL="342900" indent="-342900">
              <a:spcBef>
                <a:spcPts val="400"/>
              </a:spcBef>
              <a:spcAft>
                <a:spcPts val="400"/>
              </a:spcAft>
              <a:buFont typeface="+mj-lt"/>
              <a:buAutoNum type="arabicPeriod"/>
            </a:pPr>
            <a:r>
              <a:rPr lang="en-US" sz="1800" b="0" dirty="0"/>
              <a:t>As a supplement to the infographic students also produce a narrative to explain how they made the decisions about what to include and exclude, and how to combine data sets.</a:t>
            </a:r>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59466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dirty="0">
                <a:cs typeface="Calibri" panose="020F0502020204030204"/>
              </a:rPr>
              <a:t>Data literacy</a:t>
            </a:r>
          </a:p>
          <a:p>
            <a:pPr marL="251460" indent="-179705">
              <a:buFont typeface="Arial,Sans-Serif"/>
              <a:buChar char="•"/>
            </a:pPr>
            <a:r>
              <a:rPr lang="en-GB" sz="1600" dirty="0">
                <a:cs typeface="Arial"/>
              </a:rPr>
              <a:t>Communication</a:t>
            </a:r>
          </a:p>
          <a:p>
            <a:pPr marL="251460" indent="-179705">
              <a:buFont typeface="Arial,Sans-Serif"/>
              <a:buChar char="•"/>
            </a:pPr>
            <a:r>
              <a:rPr lang="en-GB" sz="1600" dirty="0">
                <a:cs typeface="Arial"/>
              </a:rPr>
              <a:t>Synthesis of complex information</a:t>
            </a:r>
          </a:p>
          <a:p>
            <a:pPr marL="251460" indent="-179705">
              <a:buFont typeface="Arial,Sans-Serif"/>
              <a:buChar char="•"/>
            </a:pPr>
            <a:r>
              <a:rPr lang="en-GB" sz="1600" dirty="0">
                <a:cs typeface="Arial"/>
              </a:rPr>
              <a:t>Presentation skills</a:t>
            </a:r>
            <a:endParaRPr lang="en-GB" dirty="0">
              <a:cs typeface="Arial"/>
            </a:endParaRPr>
          </a:p>
          <a:p>
            <a:pPr marL="251460" indent="-179705">
              <a:buFont typeface="Arial,Sans-Serif"/>
              <a:buChar char="•"/>
            </a:pPr>
            <a:r>
              <a:rPr lang="en-GB" sz="1600" dirty="0">
                <a:cs typeface="Calibri" panose="020F0502020204030204"/>
              </a:rPr>
              <a:t>Data visualisation </a:t>
            </a:r>
          </a:p>
          <a:p>
            <a:pPr marL="251460" indent="-179705">
              <a:buFont typeface="Arial,Sans-Serif"/>
              <a:buChar char="•"/>
            </a:pPr>
            <a:r>
              <a:rPr lang="en-GB" sz="1600" dirty="0">
                <a:cs typeface="Calibri" panose="020F0502020204030204"/>
              </a:rPr>
              <a:t>Digital design skills</a:t>
            </a:r>
          </a:p>
          <a:p>
            <a:pPr marL="251460" indent="-179705">
              <a:buFont typeface="Arial,Sans-Serif"/>
              <a:buChar char="•"/>
            </a:pPr>
            <a:endParaRPr lang="en-GB" dirty="0">
              <a:cs typeface="Calibri" panose="020F0502020204030204"/>
            </a:endParaRPr>
          </a:p>
          <a:p>
            <a:r>
              <a:rPr lang="en-GB" b="1" dirty="0">
                <a:cs typeface="Calibri" panose="020F0502020204030204"/>
              </a:rPr>
              <a:t>Formats</a:t>
            </a:r>
            <a:r>
              <a:rPr lang="en-GB" b="1" dirty="0">
                <a:cs typeface="Times New Roman"/>
              </a:rPr>
              <a:t> </a:t>
            </a:r>
            <a:endParaRPr lang="en-US" b="1" dirty="0">
              <a:cs typeface="Times New Roman"/>
            </a:endParaRPr>
          </a:p>
          <a:p>
            <a:pPr marL="255905" indent="-182880">
              <a:buFont typeface="Arial"/>
              <a:buChar char="•"/>
            </a:pPr>
            <a:r>
              <a:rPr lang="en-US" sz="1600" dirty="0">
                <a:cs typeface="Times New Roman"/>
              </a:rPr>
              <a:t>I</a:t>
            </a:r>
            <a:r>
              <a:rPr lang="en-GB" sz="1600" dirty="0" err="1">
                <a:cs typeface="Arial"/>
              </a:rPr>
              <a:t>nfographic</a:t>
            </a:r>
            <a:r>
              <a:rPr lang="en-GB" sz="1600" dirty="0">
                <a:cs typeface="Arial"/>
              </a:rPr>
              <a:t> could be presented in image or live PPT presentation. </a:t>
            </a:r>
            <a:endParaRPr lang="en-GB" sz="1600" dirty="0">
              <a:cs typeface="Calibri" panose="020F0502020204030204"/>
            </a:endParaRPr>
          </a:p>
          <a:p>
            <a:pPr marL="255905" indent="-182880">
              <a:buFont typeface="Arial"/>
              <a:buChar char="•"/>
            </a:pPr>
            <a:r>
              <a:rPr lang="en-GB" sz="1600" dirty="0">
                <a:cs typeface="Arial"/>
              </a:rPr>
              <a:t>Supporting documentation either written, audio or video. </a:t>
            </a:r>
            <a:endParaRPr lang="en-GB" sz="1600" dirty="0">
              <a:cs typeface="Calibri" panose="020F0502020204030204"/>
            </a:endParaRPr>
          </a:p>
        </p:txBody>
      </p:sp>
      <p:sp>
        <p:nvSpPr>
          <p:cNvPr id="8" name="Content Placeholder 2">
            <a:extLst>
              <a:ext uri="{FF2B5EF4-FFF2-40B4-BE49-F238E27FC236}">
                <a16:creationId xmlns:a16="http://schemas.microsoft.com/office/drawing/2014/main" id="{6F11A5CF-D569-6FF7-0814-182C614AB569}"/>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r>
              <a:rPr lang="en-GB" sz="2000" b="1" dirty="0">
                <a:solidFill>
                  <a:srgbClr val="FFC000"/>
                </a:solidFill>
                <a:ea typeface="+mn-lt"/>
                <a:cs typeface="+mn-lt"/>
              </a:rPr>
              <a:t> </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BEE05F29-9592-47FC-C24A-9CBD96AA10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7" name="Graphic 6">
            <a:hlinkClick r:id="rId6" action="ppaction://hlinksldjump" highlightClick="1"/>
            <a:extLst>
              <a:ext uri="{FF2B5EF4-FFF2-40B4-BE49-F238E27FC236}">
                <a16:creationId xmlns:a16="http://schemas.microsoft.com/office/drawing/2014/main" id="{E5BD77D4-AFFC-9D75-13A4-9E86ECF3D20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355020AF-AE5A-1CAF-1909-359E53B54D1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95762643-6F7F-6D9B-76F8-DCAF81D9CFD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B29E6FEE-5EA8-03E1-8E31-0D519D2C4B3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D27BDD60-B52D-6D7C-46F2-EA7F6780704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EE942493-4F17-69E5-6C62-415FF24BDF28}"/>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5" name="Graphic 4">
            <a:hlinkClick r:id="rId20" action="ppaction://hlinksldjump" highlightClick="1"/>
            <a:extLst>
              <a:ext uri="{FF2B5EF4-FFF2-40B4-BE49-F238E27FC236}">
                <a16:creationId xmlns:a16="http://schemas.microsoft.com/office/drawing/2014/main" id="{0C237C6B-7DE9-D8C5-90B1-58FD7F19D46D}"/>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9532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Learning journal/log</a:t>
            </a:r>
            <a:endParaRPr lang="en-GB" dirty="0">
              <a:cs typeface="Arial"/>
            </a:endParaRPr>
          </a:p>
        </p:txBody>
      </p:sp>
      <p:sp>
        <p:nvSpPr>
          <p:cNvPr id="3" name="Content Placeholder 2">
            <a:extLst>
              <a:ext uri="{FF2B5EF4-FFF2-40B4-BE49-F238E27FC236}">
                <a16:creationId xmlns:a16="http://schemas.microsoft.com/office/drawing/2014/main" id="{E153971A-3DDD-EA43-3B01-A5072A770213}"/>
              </a:ext>
            </a:extLst>
          </p:cNvPr>
          <p:cNvSpPr>
            <a:spLocks noGrp="1"/>
          </p:cNvSpPr>
          <p:nvPr>
            <p:ph sz="half" idx="13"/>
          </p:nvPr>
        </p:nvSpPr>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document learning, highlighting events such as critical incidents, </a:t>
            </a:r>
            <a:r>
              <a:rPr lang="en-US" sz="1800" b="0" dirty="0" err="1"/>
              <a:t>analyse</a:t>
            </a:r>
            <a:r>
              <a:rPr lang="en-US" sz="1800" b="0" dirty="0"/>
              <a:t> their own goals and progress against these, and to discuss their values. This activity could translate to sketch books for arts-based disciplines.</a:t>
            </a:r>
          </a:p>
          <a:p>
            <a:pPr marL="342900" indent="-342900">
              <a:spcBef>
                <a:spcPts val="400"/>
              </a:spcBef>
              <a:spcAft>
                <a:spcPts val="400"/>
              </a:spcAft>
              <a:buFont typeface="+mj-lt"/>
              <a:buAutoNum type="arabicPeriod"/>
            </a:pPr>
            <a:r>
              <a:rPr lang="en-US" sz="1800" b="0" dirty="0"/>
              <a:t>Students may have to be supported in understanding what reflection means within a disciplinary area. Exemplars may be useful. </a:t>
            </a:r>
          </a:p>
          <a:p>
            <a:pPr marL="342900" indent="-342900">
              <a:spcBef>
                <a:spcPts val="400"/>
              </a:spcBef>
              <a:spcAft>
                <a:spcPts val="400"/>
              </a:spcAft>
              <a:buFont typeface="+mj-lt"/>
              <a:buAutoNum type="arabicPeriod"/>
            </a:pPr>
            <a:r>
              <a:rPr lang="en-US" sz="1800" b="0" dirty="0"/>
              <a:t>For assessment a pass/fail rather than a numerical grade can help signal the intrinsic value of this activity. Allow students to select what they want to have marked (e.g. choose three entries) while requiring the whole journal to be shared to demonstrate sustained, commitment to the learning process.</a:t>
            </a:r>
            <a:endParaRPr lang="en-US" dirty="0"/>
          </a:p>
        </p:txBody>
      </p:sp>
      <p:sp>
        <p:nvSpPr>
          <p:cNvPr id="20" name="TextBox 19">
            <a:extLst>
              <a:ext uri="{FF2B5EF4-FFF2-40B4-BE49-F238E27FC236}">
                <a16:creationId xmlns:a16="http://schemas.microsoft.com/office/drawing/2014/main" id="{A5459943-BFF5-1E76-D986-D3A6760B5B95}"/>
              </a:ext>
            </a:extLst>
          </p:cNvPr>
          <p:cNvSpPr txBox="1"/>
          <p:nvPr/>
        </p:nvSpPr>
        <p:spPr>
          <a:xfrm>
            <a:off x="6822000" y="1591200"/>
            <a:ext cx="2704031" cy="4903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Critical reflection</a:t>
            </a:r>
          </a:p>
          <a:p>
            <a:pPr marL="251460" indent="-179705">
              <a:lnSpc>
                <a:spcPts val="2000"/>
              </a:lnSpc>
              <a:buFont typeface="Arial,Sans-Serif"/>
              <a:buChar char="•"/>
            </a:pPr>
            <a:r>
              <a:rPr lang="en-GB" sz="1600" dirty="0">
                <a:cs typeface="Calibri" panose="020F0502020204030204"/>
              </a:rPr>
              <a:t>Metacognition</a:t>
            </a:r>
          </a:p>
          <a:p>
            <a:pPr marL="251460" indent="-179705">
              <a:lnSpc>
                <a:spcPts val="2000"/>
              </a:lnSpc>
              <a:buFont typeface="Arial,Sans-Serif"/>
              <a:buChar char="•"/>
            </a:pPr>
            <a:r>
              <a:rPr lang="en-GB" sz="1600" dirty="0">
                <a:cs typeface="Calibri" panose="020F0502020204030204"/>
              </a:rPr>
              <a:t>Procedural/practical knowledge</a:t>
            </a:r>
          </a:p>
          <a:p>
            <a:pPr marL="251460" indent="-179705">
              <a:lnSpc>
                <a:spcPts val="2000"/>
              </a:lnSpc>
              <a:buFont typeface="Arial,Sans-Serif"/>
              <a:buChar char="•"/>
            </a:pPr>
            <a:r>
              <a:rPr lang="en-GB" sz="1600" dirty="0">
                <a:cs typeface="Calibri" panose="020F0502020204030204"/>
              </a:rPr>
              <a:t>Contextual intelligence</a:t>
            </a:r>
            <a:endParaRPr lang="en-GB" dirty="0">
              <a:cs typeface="Calibri" panose="020F0502020204030204"/>
            </a:endParaRPr>
          </a:p>
          <a:p>
            <a:pPr marL="71755">
              <a:lnSpc>
                <a:spcPts val="2000"/>
              </a:lnSpc>
            </a:pPr>
            <a:endParaRPr lang="en-GB" sz="1600"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r>
              <a:rPr lang="en-US" sz="1600" dirty="0">
                <a:cs typeface="Times New Roman"/>
              </a:rPr>
              <a:t>Submissions could </a:t>
            </a:r>
            <a:r>
              <a:rPr lang="en-GB" sz="1600" dirty="0">
                <a:cs typeface="Calibri" panose="020F0502020204030204"/>
              </a:rPr>
              <a:t>include drawings, text, video, audio diaries or multi-media. Journals could use:</a:t>
            </a:r>
          </a:p>
          <a:p>
            <a:pPr marL="285750" indent="-285750">
              <a:buFont typeface="Arial" panose="020B0604020202020204" pitchFamily="34" charset="0"/>
              <a:buChar char="•"/>
            </a:pPr>
            <a:r>
              <a:rPr lang="en-GB" sz="1600" dirty="0">
                <a:cs typeface="Calibri" panose="020F0502020204030204"/>
              </a:rPr>
              <a:t>Portfolio.</a:t>
            </a:r>
          </a:p>
          <a:p>
            <a:pPr marL="285750" indent="-285750">
              <a:buFont typeface="Arial" panose="020B0604020202020204" pitchFamily="34" charset="0"/>
              <a:buChar char="•"/>
            </a:pPr>
            <a:r>
              <a:rPr lang="en-GB" sz="1600" dirty="0">
                <a:cs typeface="Calibri" panose="020F0502020204030204"/>
              </a:rPr>
              <a:t>Blog.</a:t>
            </a:r>
          </a:p>
          <a:p>
            <a:pPr marL="285750" indent="-285750">
              <a:buFont typeface="Arial" panose="020B0604020202020204" pitchFamily="34" charset="0"/>
              <a:buChar char="•"/>
            </a:pPr>
            <a:r>
              <a:rPr lang="en-GB" sz="1600" dirty="0">
                <a:cs typeface="Calibri" panose="020F0502020204030204"/>
              </a:rPr>
              <a:t>Industry provided/bespoke e.g. medicine may use specific competency-based software.</a:t>
            </a:r>
            <a:endParaRPr lang="en-GB" dirty="0">
              <a:cs typeface="Calibri" panose="020F0502020204030204"/>
            </a:endParaRPr>
          </a:p>
        </p:txBody>
      </p:sp>
      <p:sp>
        <p:nvSpPr>
          <p:cNvPr id="4" name="Content Placeholder 2">
            <a:extLst>
              <a:ext uri="{FF2B5EF4-FFF2-40B4-BE49-F238E27FC236}">
                <a16:creationId xmlns:a16="http://schemas.microsoft.com/office/drawing/2014/main" id="{B5663957-C657-6991-B974-4C051902AFA5}"/>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D882FF73-AA81-5643-775C-45B916CA92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FC63EAEE-A511-9E7D-1880-108CC8F741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D7A280F8-2C57-902D-6886-040BCBA38D3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8FBC18C5-D087-7E86-9EBB-C61E361C2874}"/>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191AE5E0-2FBB-D718-EEEC-8D6582AD64F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1E10EB28-5C18-3BD2-4135-7521D59BFE43}"/>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60100ECA-E060-F8A6-4B5E-4B16043CAA2F}"/>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DC810215-FDFC-7A77-058E-45352659AACB}"/>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96023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hlinkClick r:id="rId2" action="ppaction://hlinksldjump" highlightClick="1"/>
            <a:extLst>
              <a:ext uri="{FF2B5EF4-FFF2-40B4-BE49-F238E27FC236}">
                <a16:creationId xmlns:a16="http://schemas.microsoft.com/office/drawing/2014/main" id="{EBF19381-48B3-F268-AB36-02760633B5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9152" y="188913"/>
            <a:ext cx="504000" cy="504000"/>
          </a:xfrm>
          <a:prstGeom prst="rect">
            <a:avLst/>
          </a:prstGeom>
        </p:spPr>
      </p:pic>
      <p:pic>
        <p:nvPicPr>
          <p:cNvPr id="2" name="Graphic 1">
            <a:hlinkClick r:id="" action="ppaction://hlinkshowjump?jump=firstslide" highlightClick="1"/>
            <a:extLst>
              <a:ext uri="{FF2B5EF4-FFF2-40B4-BE49-F238E27FC236}">
                <a16:creationId xmlns:a16="http://schemas.microsoft.com/office/drawing/2014/main" id="{34E9B21F-8739-19F3-53BB-A82B0FCED2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73633" y="188913"/>
            <a:ext cx="504000" cy="504000"/>
          </a:xfrm>
          <a:prstGeom prst="rect">
            <a:avLst/>
          </a:prstGeom>
        </p:spPr>
      </p:pic>
      <p:sp>
        <p:nvSpPr>
          <p:cNvPr id="5" name="Title 4">
            <a:extLst>
              <a:ext uri="{FF2B5EF4-FFF2-40B4-BE49-F238E27FC236}">
                <a16:creationId xmlns:a16="http://schemas.microsoft.com/office/drawing/2014/main" id="{DF47F2BB-308A-07A9-1E3E-AAA1A82658FF}"/>
              </a:ext>
            </a:extLst>
          </p:cNvPr>
          <p:cNvSpPr>
            <a:spLocks noGrp="1"/>
          </p:cNvSpPr>
          <p:nvPr>
            <p:ph type="title"/>
          </p:nvPr>
        </p:nvSpPr>
        <p:spPr/>
        <p:txBody>
          <a:bodyPr/>
          <a:lstStyle/>
          <a:p>
            <a:r>
              <a:rPr lang="en-US" dirty="0"/>
              <a:t>Assessment categories  </a:t>
            </a:r>
          </a:p>
        </p:txBody>
      </p:sp>
      <p:sp>
        <p:nvSpPr>
          <p:cNvPr id="7" name="Text Placeholder 6">
            <a:extLst>
              <a:ext uri="{FF2B5EF4-FFF2-40B4-BE49-F238E27FC236}">
                <a16:creationId xmlns:a16="http://schemas.microsoft.com/office/drawing/2014/main" id="{A04C6AF5-BDFA-1376-4191-06A541309CC0}"/>
              </a:ext>
            </a:extLst>
          </p:cNvPr>
          <p:cNvSpPr>
            <a:spLocks noGrp="1"/>
          </p:cNvSpPr>
          <p:nvPr>
            <p:ph type="body" idx="13"/>
          </p:nvPr>
        </p:nvSpPr>
        <p:spPr>
          <a:xfrm>
            <a:off x="478365" y="2095298"/>
            <a:ext cx="11235797" cy="256238"/>
          </a:xfrm>
        </p:spPr>
        <p:txBody>
          <a:bodyPr/>
          <a:lstStyle/>
          <a:p>
            <a:r>
              <a:rPr lang="en-US" sz="2000" b="0" dirty="0"/>
              <a:t>The cards use six types of summative assessments/exam categories common in HE education, abbreviated as follows:</a:t>
            </a:r>
          </a:p>
          <a:p>
            <a:endParaRPr lang="en-US" sz="2000" b="0" dirty="0"/>
          </a:p>
        </p:txBody>
      </p:sp>
      <p:pic>
        <p:nvPicPr>
          <p:cNvPr id="25" name="Graphic 24">
            <a:extLst>
              <a:ext uri="{FF2B5EF4-FFF2-40B4-BE49-F238E27FC236}">
                <a16:creationId xmlns:a16="http://schemas.microsoft.com/office/drawing/2014/main" id="{D1AFE9CB-1436-A6AF-6517-01DEBE5A5B0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365" y="2986523"/>
            <a:ext cx="720000" cy="720000"/>
          </a:xfrm>
          <a:prstGeom prst="rect">
            <a:avLst/>
          </a:prstGeom>
        </p:spPr>
      </p:pic>
      <p:sp>
        <p:nvSpPr>
          <p:cNvPr id="37" name="TextBox 36">
            <a:extLst>
              <a:ext uri="{FF2B5EF4-FFF2-40B4-BE49-F238E27FC236}">
                <a16:creationId xmlns:a16="http://schemas.microsoft.com/office/drawing/2014/main" id="{4911B2CF-4BAD-BD4F-6D84-C5E5EDB5CF6B}"/>
              </a:ext>
            </a:extLst>
          </p:cNvPr>
          <p:cNvSpPr txBox="1"/>
          <p:nvPr/>
        </p:nvSpPr>
        <p:spPr>
          <a:xfrm>
            <a:off x="1198365" y="2986523"/>
            <a:ext cx="4307770" cy="720001"/>
          </a:xfrm>
          <a:prstGeom prst="rect">
            <a:avLst/>
          </a:prstGeom>
          <a:noFill/>
        </p:spPr>
        <p:txBody>
          <a:bodyPr wrap="square" lIns="180000" tIns="0" rIns="0" bIns="0" rtlCol="0">
            <a:noAutofit/>
          </a:bodyPr>
          <a:lstStyle/>
          <a:p>
            <a:r>
              <a:rPr lang="en-GB" sz="1500" b="1" dirty="0">
                <a:solidFill>
                  <a:schemeClr val="bg1"/>
                </a:solidFill>
                <a:latin typeface="Arial" panose="020B0604020202020204" pitchFamily="34" charset="0"/>
                <a:ea typeface="Times New Roman" panose="02020603050405020304" pitchFamily="18" charset="0"/>
                <a:cs typeface="Arial" panose="020B0604020202020204" pitchFamily="34" charset="0"/>
              </a:rPr>
              <a:t>Controlled Condition Exams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(time limited exams – in person or online - which may or may not allow for use of authorised resources).</a:t>
            </a:r>
            <a:endParaRPr lang="en-GB" sz="1500" dirty="0"/>
          </a:p>
        </p:txBody>
      </p:sp>
      <p:pic>
        <p:nvPicPr>
          <p:cNvPr id="27" name="Graphic 26">
            <a:extLst>
              <a:ext uri="{FF2B5EF4-FFF2-40B4-BE49-F238E27FC236}">
                <a16:creationId xmlns:a16="http://schemas.microsoft.com/office/drawing/2014/main" id="{988FAE36-B8FA-90E1-013C-3B39DAF5B49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8365" y="3970246"/>
            <a:ext cx="720000" cy="720000"/>
          </a:xfrm>
          <a:prstGeom prst="rect">
            <a:avLst/>
          </a:prstGeom>
        </p:spPr>
      </p:pic>
      <p:sp>
        <p:nvSpPr>
          <p:cNvPr id="38" name="TextBox 37">
            <a:extLst>
              <a:ext uri="{FF2B5EF4-FFF2-40B4-BE49-F238E27FC236}">
                <a16:creationId xmlns:a16="http://schemas.microsoft.com/office/drawing/2014/main" id="{4F17BD05-2C3F-DCA6-78ED-BA6E3F4C9E33}"/>
              </a:ext>
            </a:extLst>
          </p:cNvPr>
          <p:cNvSpPr txBox="1"/>
          <p:nvPr/>
        </p:nvSpPr>
        <p:spPr>
          <a:xfrm>
            <a:off x="1198365" y="3970246"/>
            <a:ext cx="4307770" cy="720001"/>
          </a:xfrm>
          <a:prstGeom prst="rect">
            <a:avLst/>
          </a:prstGeom>
          <a:noFill/>
        </p:spPr>
        <p:txBody>
          <a:bodyPr wrap="square" lIns="180000" tIns="0" rIns="0" bIns="0" rtlCol="0">
            <a:noAutofit/>
          </a:bodyPr>
          <a:lstStyle/>
          <a:p>
            <a:r>
              <a:rPr lang="en-GB" sz="1500" b="1" dirty="0">
                <a:solidFill>
                  <a:schemeClr val="bg1"/>
                </a:solidFill>
                <a:latin typeface="Arial" panose="020B0604020202020204" pitchFamily="34" charset="0"/>
                <a:ea typeface="Times New Roman" panose="02020603050405020304" pitchFamily="18" charset="0"/>
                <a:cs typeface="Arial" panose="020B0604020202020204" pitchFamily="34" charset="0"/>
              </a:rPr>
              <a:t>Take-Home Papers / Open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Book (assessments with limited duration of say 1 day to 1 week. Students are allowed access to resources).</a:t>
            </a:r>
          </a:p>
        </p:txBody>
      </p:sp>
      <p:pic>
        <p:nvPicPr>
          <p:cNvPr id="29" name="Graphic 28">
            <a:extLst>
              <a:ext uri="{FF2B5EF4-FFF2-40B4-BE49-F238E27FC236}">
                <a16:creationId xmlns:a16="http://schemas.microsoft.com/office/drawing/2014/main" id="{A3612961-7292-5BA2-73ED-BFD9B238503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8365" y="4977570"/>
            <a:ext cx="720000" cy="720000"/>
          </a:xfrm>
          <a:prstGeom prst="rect">
            <a:avLst/>
          </a:prstGeom>
        </p:spPr>
      </p:pic>
      <p:sp>
        <p:nvSpPr>
          <p:cNvPr id="39" name="TextBox 38">
            <a:extLst>
              <a:ext uri="{FF2B5EF4-FFF2-40B4-BE49-F238E27FC236}">
                <a16:creationId xmlns:a16="http://schemas.microsoft.com/office/drawing/2014/main" id="{C511449B-5EB9-8888-536D-A51F3D07E1B0}"/>
              </a:ext>
            </a:extLst>
          </p:cNvPr>
          <p:cNvSpPr txBox="1"/>
          <p:nvPr/>
        </p:nvSpPr>
        <p:spPr>
          <a:xfrm>
            <a:off x="1198364" y="4977570"/>
            <a:ext cx="4307769" cy="720001"/>
          </a:xfrm>
          <a:prstGeom prst="rect">
            <a:avLst/>
          </a:prstGeom>
          <a:noFill/>
        </p:spPr>
        <p:txBody>
          <a:bodyPr wrap="square" lIns="180000" tIns="0" rIns="0" bIns="0" rtlCol="0">
            <a:noAutofit/>
          </a:bodyPr>
          <a:lstStyle/>
          <a:p>
            <a:r>
              <a:rPr lang="en-GB" sz="1500" b="1" dirty="0">
                <a:solidFill>
                  <a:schemeClr val="bg1"/>
                </a:solidFill>
                <a:latin typeface="Arial" panose="020B0604020202020204" pitchFamily="34" charset="0"/>
                <a:ea typeface="Times New Roman" panose="02020603050405020304" pitchFamily="18" charset="0"/>
                <a:cs typeface="Arial" panose="020B0604020202020204" pitchFamily="34" charset="0"/>
              </a:rPr>
              <a:t>Quizzes &amp; In-class Tests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(these take place in person or online and although often include MCQ type questions may also include other class activities).</a:t>
            </a:r>
          </a:p>
        </p:txBody>
      </p:sp>
      <p:pic>
        <p:nvPicPr>
          <p:cNvPr id="31" name="Graphic 30">
            <a:extLst>
              <a:ext uri="{FF2B5EF4-FFF2-40B4-BE49-F238E27FC236}">
                <a16:creationId xmlns:a16="http://schemas.microsoft.com/office/drawing/2014/main" id="{660E91CF-F7DD-CAD1-55E5-C5C80F1AEC4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38286" y="2986523"/>
            <a:ext cx="720000" cy="720000"/>
          </a:xfrm>
          <a:prstGeom prst="rect">
            <a:avLst/>
          </a:prstGeom>
        </p:spPr>
      </p:pic>
      <p:sp>
        <p:nvSpPr>
          <p:cNvPr id="40" name="TextBox 39">
            <a:extLst>
              <a:ext uri="{FF2B5EF4-FFF2-40B4-BE49-F238E27FC236}">
                <a16:creationId xmlns:a16="http://schemas.microsoft.com/office/drawing/2014/main" id="{D820C795-7737-20E9-8BA4-8DFBCEE9DDFA}"/>
              </a:ext>
            </a:extLst>
          </p:cNvPr>
          <p:cNvSpPr txBox="1"/>
          <p:nvPr/>
        </p:nvSpPr>
        <p:spPr>
          <a:xfrm>
            <a:off x="6758286" y="2986523"/>
            <a:ext cx="4939703" cy="720001"/>
          </a:xfrm>
          <a:prstGeom prst="rect">
            <a:avLst/>
          </a:prstGeom>
          <a:noFill/>
        </p:spPr>
        <p:txBody>
          <a:bodyPr wrap="square" lIns="180000" tIns="0" rIns="0" bIns="0" rtlCol="0">
            <a:noAutofit/>
          </a:bodyPr>
          <a:lstStyle/>
          <a:p>
            <a:r>
              <a:rPr lang="en-GB" sz="1500" b="1" spc="-10" dirty="0">
                <a:solidFill>
                  <a:schemeClr val="bg1"/>
                </a:solidFill>
                <a:latin typeface="Arial" panose="020B0604020202020204" pitchFamily="34" charset="0"/>
                <a:ea typeface="Times New Roman" panose="02020603050405020304" pitchFamily="18" charset="0"/>
                <a:cs typeface="Arial" panose="020B0604020202020204" pitchFamily="34" charset="0"/>
              </a:rPr>
              <a:t>Practical Exams </a:t>
            </a:r>
            <a:r>
              <a:rPr lang="en-GB" sz="1500" spc="-10" dirty="0">
                <a:solidFill>
                  <a:schemeClr val="bg1"/>
                </a:solidFill>
                <a:latin typeface="Arial" panose="020B0604020202020204" pitchFamily="34" charset="0"/>
                <a:ea typeface="Times New Roman" panose="02020603050405020304" pitchFamily="18" charset="0"/>
                <a:cs typeface="Arial" panose="020B0604020202020204" pitchFamily="34" charset="0"/>
              </a:rPr>
              <a:t>(practical assessments with a short, </a:t>
            </a:r>
            <a:r>
              <a:rPr lang="en-GB" sz="1500" spc="-20" dirty="0">
                <a:solidFill>
                  <a:schemeClr val="bg1"/>
                </a:solidFill>
                <a:latin typeface="Arial" panose="020B0604020202020204" pitchFamily="34" charset="0"/>
                <a:ea typeface="Times New Roman" panose="02020603050405020304" pitchFamily="18" charset="0"/>
                <a:cs typeface="Arial" panose="020B0604020202020204" pitchFamily="34" charset="0"/>
              </a:rPr>
              <a:t>fixed duration such as presentations, group presentations, </a:t>
            </a:r>
            <a:r>
              <a:rPr lang="en-GB" sz="1500" spc="-10" dirty="0" err="1">
                <a:solidFill>
                  <a:schemeClr val="bg1"/>
                </a:solidFill>
                <a:latin typeface="Arial" panose="020B0604020202020204" pitchFamily="34" charset="0"/>
                <a:ea typeface="Times New Roman" panose="02020603050405020304" pitchFamily="18" charset="0"/>
                <a:cs typeface="Arial" panose="020B0604020202020204" pitchFamily="34" charset="0"/>
              </a:rPr>
              <a:t>vivas</a:t>
            </a:r>
            <a:r>
              <a:rPr lang="en-GB" sz="1500" spc="-10" dirty="0">
                <a:solidFill>
                  <a:schemeClr val="bg1"/>
                </a:solidFill>
                <a:latin typeface="Arial" panose="020B0604020202020204" pitchFamily="34" charset="0"/>
                <a:ea typeface="Times New Roman" panose="02020603050405020304" pitchFamily="18" charset="0"/>
                <a:cs typeface="Arial" panose="020B0604020202020204" pitchFamily="34" charset="0"/>
              </a:rPr>
              <a:t>, clinical exams, OSCEs, lab tests etc).</a:t>
            </a:r>
          </a:p>
        </p:txBody>
      </p:sp>
      <p:pic>
        <p:nvPicPr>
          <p:cNvPr id="35" name="Graphic 34">
            <a:extLst>
              <a:ext uri="{FF2B5EF4-FFF2-40B4-BE49-F238E27FC236}">
                <a16:creationId xmlns:a16="http://schemas.microsoft.com/office/drawing/2014/main" id="{C59CC98E-ACF2-AF86-41FC-6734150E94D5}"/>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038286" y="3970246"/>
            <a:ext cx="720000" cy="720000"/>
          </a:xfrm>
          <a:prstGeom prst="rect">
            <a:avLst/>
          </a:prstGeom>
        </p:spPr>
      </p:pic>
      <p:sp>
        <p:nvSpPr>
          <p:cNvPr id="42" name="TextBox 41">
            <a:extLst>
              <a:ext uri="{FF2B5EF4-FFF2-40B4-BE49-F238E27FC236}">
                <a16:creationId xmlns:a16="http://schemas.microsoft.com/office/drawing/2014/main" id="{100AB25C-BD98-192A-9FD2-B5B90DF0C547}"/>
              </a:ext>
            </a:extLst>
          </p:cNvPr>
          <p:cNvSpPr txBox="1"/>
          <p:nvPr/>
        </p:nvSpPr>
        <p:spPr>
          <a:xfrm>
            <a:off x="6758287" y="3970246"/>
            <a:ext cx="4168464" cy="720001"/>
          </a:xfrm>
          <a:prstGeom prst="rect">
            <a:avLst/>
          </a:prstGeom>
          <a:noFill/>
        </p:spPr>
        <p:txBody>
          <a:bodyPr wrap="square" lIns="180000" tIns="0" rIns="0" bIns="0" rtlCol="0">
            <a:noAutofit/>
          </a:bodyPr>
          <a:lstStyle/>
          <a:p>
            <a:r>
              <a:rPr lang="en-GB" sz="15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Dissertation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(extended, in-depth coursework assignments involving research and independent study).</a:t>
            </a:r>
          </a:p>
        </p:txBody>
      </p:sp>
      <p:pic>
        <p:nvPicPr>
          <p:cNvPr id="33" name="Graphic 32">
            <a:extLst>
              <a:ext uri="{FF2B5EF4-FFF2-40B4-BE49-F238E27FC236}">
                <a16:creationId xmlns:a16="http://schemas.microsoft.com/office/drawing/2014/main" id="{59DE2D7F-D3D7-0579-C9C1-757D5593B8B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38286" y="4977570"/>
            <a:ext cx="720000" cy="720000"/>
          </a:xfrm>
          <a:prstGeom prst="rect">
            <a:avLst/>
          </a:prstGeom>
        </p:spPr>
      </p:pic>
      <p:sp>
        <p:nvSpPr>
          <p:cNvPr id="41" name="TextBox 40">
            <a:extLst>
              <a:ext uri="{FF2B5EF4-FFF2-40B4-BE49-F238E27FC236}">
                <a16:creationId xmlns:a16="http://schemas.microsoft.com/office/drawing/2014/main" id="{7ACF5924-3FD4-569D-1CE5-04AEE7F56026}"/>
              </a:ext>
            </a:extLst>
          </p:cNvPr>
          <p:cNvSpPr txBox="1"/>
          <p:nvPr/>
        </p:nvSpPr>
        <p:spPr>
          <a:xfrm>
            <a:off x="6758286" y="4977570"/>
            <a:ext cx="4939701" cy="720001"/>
          </a:xfrm>
          <a:prstGeom prst="rect">
            <a:avLst/>
          </a:prstGeom>
          <a:noFill/>
        </p:spPr>
        <p:txBody>
          <a:bodyPr wrap="square" lIns="180000" tIns="0" rIns="0" bIns="0" rtlCol="0">
            <a:noAutofit/>
          </a:bodyPr>
          <a:lstStyle/>
          <a:p>
            <a:r>
              <a:rPr lang="en-GB" sz="1500" b="1" dirty="0">
                <a:solidFill>
                  <a:schemeClr val="bg1"/>
                </a:solidFill>
                <a:latin typeface="Arial" panose="020B0604020202020204" pitchFamily="34" charset="0"/>
                <a:ea typeface="Times New Roman" panose="02020603050405020304" pitchFamily="18" charset="0"/>
                <a:cs typeface="Arial" panose="020B0604020202020204" pitchFamily="34" charset="0"/>
              </a:rPr>
              <a:t>Coursework and other Assessments </a:t>
            </a:r>
            <a:r>
              <a:rPr lang="en-GB" sz="1500" dirty="0">
                <a:solidFill>
                  <a:schemeClr val="bg1"/>
                </a:solidFill>
                <a:latin typeface="Arial" panose="020B0604020202020204" pitchFamily="34" charset="0"/>
                <a:ea typeface="Times New Roman" panose="02020603050405020304" pitchFamily="18" charset="0"/>
                <a:cs typeface="Arial" panose="020B0604020202020204" pitchFamily="34" charset="0"/>
              </a:rPr>
              <a:t>(Assignments where students are typically given a few weeks to complete the assessment). Includes essays, reports, portfolios, artefacts, exhibitions or other assessment that does not fit into other categories. </a:t>
            </a:r>
          </a:p>
        </p:txBody>
      </p:sp>
    </p:spTree>
    <p:extLst>
      <p:ext uri="{BB962C8B-B14F-4D97-AF65-F5344CB8AC3E}">
        <p14:creationId xmlns:p14="http://schemas.microsoft.com/office/powerpoint/2010/main" val="2705052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Live analysis</a:t>
            </a:r>
            <a:endParaRPr lang="en-GB" dirty="0">
              <a:cs typeface="Arial"/>
            </a:endParaRPr>
          </a:p>
        </p:txBody>
      </p:sp>
      <p:sp>
        <p:nvSpPr>
          <p:cNvPr id="4" name="Content Placeholder 3">
            <a:extLst>
              <a:ext uri="{FF2B5EF4-FFF2-40B4-BE49-F238E27FC236}">
                <a16:creationId xmlns:a16="http://schemas.microsoft.com/office/drawing/2014/main" id="{7BC64973-9BD6-6067-9940-2BA4D09B11EA}"/>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a:spcBef>
                <a:spcPts val="400"/>
              </a:spcBef>
              <a:spcAft>
                <a:spcPts val="400"/>
              </a:spcAft>
              <a:buFont typeface="+mj-lt"/>
              <a:buAutoNum type="arabicPeriod"/>
            </a:pPr>
            <a:r>
              <a:rPr lang="en-US" sz="1800" b="0" dirty="0"/>
              <a:t>Students are presented with live information e.g. on live political situations, current debates, media moments, or cultural events.</a:t>
            </a:r>
          </a:p>
          <a:p>
            <a:pPr marL="342900" indent="-342900">
              <a:spcBef>
                <a:spcPts val="400"/>
              </a:spcBef>
              <a:spcAft>
                <a:spcPts val="400"/>
              </a:spcAft>
              <a:buFont typeface="+mj-lt"/>
              <a:buAutoNum type="arabicPeriod"/>
            </a:pPr>
            <a:r>
              <a:rPr lang="en-US" sz="1800" b="0" dirty="0"/>
              <a:t>They produce an analysis of the causes, lessons, trends, and interventions.</a:t>
            </a:r>
          </a:p>
          <a:p>
            <a:pPr marL="342900" indent="-342900">
              <a:spcBef>
                <a:spcPts val="400"/>
              </a:spcBef>
              <a:spcAft>
                <a:spcPts val="400"/>
              </a:spcAft>
              <a:buFont typeface="+mj-lt"/>
              <a:buAutoNum type="arabicPeriod"/>
            </a:pPr>
            <a:r>
              <a:rPr lang="en-US" sz="1800" b="0" dirty="0"/>
              <a:t>They can provide this in a way that is discipline specific e.g. ‘long-read’ news publication, press release, scientific ‘viewpoint’ article or other analysis rich text. </a:t>
            </a:r>
          </a:p>
        </p:txBody>
      </p:sp>
      <p:sp>
        <p:nvSpPr>
          <p:cNvPr id="20" name="TextBox 19">
            <a:extLst>
              <a:ext uri="{FF2B5EF4-FFF2-40B4-BE49-F238E27FC236}">
                <a16:creationId xmlns:a16="http://schemas.microsoft.com/office/drawing/2014/main" id="{80F5D547-DAA4-3BE3-B0D7-A8F0948DD167}"/>
              </a:ext>
            </a:extLst>
          </p:cNvPr>
          <p:cNvSpPr txBox="1"/>
          <p:nvPr/>
        </p:nvSpPr>
        <p:spPr>
          <a:xfrm>
            <a:off x="6822000" y="1591200"/>
            <a:ext cx="2619526"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5905" indent="-182880">
              <a:buFont typeface="Arial,Sans-Serif"/>
              <a:buChar char="•"/>
            </a:pPr>
            <a:r>
              <a:rPr lang="en-GB" sz="1600" dirty="0">
                <a:cs typeface="Calibri" panose="020F0502020204030204"/>
              </a:rPr>
              <a:t>Critical analysis</a:t>
            </a:r>
          </a:p>
          <a:p>
            <a:pPr marL="255905" indent="-182880">
              <a:buFont typeface="Arial,Sans-Serif"/>
              <a:buChar char="•"/>
            </a:pPr>
            <a:r>
              <a:rPr lang="en-GB" sz="1600" dirty="0">
                <a:cs typeface="Calibri" panose="020F0502020204030204"/>
              </a:rPr>
              <a:t>Divergent thinking</a:t>
            </a:r>
          </a:p>
          <a:p>
            <a:pPr marL="255905" indent="-182880">
              <a:buFont typeface="Arial,Sans-Serif"/>
              <a:buChar char="•"/>
            </a:pPr>
            <a:r>
              <a:rPr lang="en-GB" sz="1600" dirty="0">
                <a:cs typeface="Calibri" panose="020F0502020204030204"/>
              </a:rPr>
              <a:t>Subject knowledge</a:t>
            </a:r>
          </a:p>
          <a:p>
            <a:pPr marL="255905" indent="-182880">
              <a:buFont typeface="Arial,Sans-Serif"/>
              <a:buChar char="•"/>
            </a:pPr>
            <a:r>
              <a:rPr lang="en-GB" sz="1600" dirty="0">
                <a:cs typeface="Calibri" panose="020F0502020204030204"/>
              </a:rPr>
              <a:t>Contextual knowledge</a:t>
            </a:r>
          </a:p>
          <a:p>
            <a:pPr marL="255905" indent="-182880">
              <a:buFont typeface="Arial,Sans-Serif"/>
              <a:buChar char="•"/>
            </a:pPr>
            <a:r>
              <a:rPr lang="en-GB" sz="1600" dirty="0">
                <a:cs typeface="Calibri" panose="020F0502020204030204"/>
              </a:rPr>
              <a:t>Communication</a:t>
            </a:r>
          </a:p>
          <a:p>
            <a:pPr marL="255905" indent="-182880">
              <a:buFont typeface="Arial" panose="020B0604020202020204" pitchFamily="34" charset="0"/>
              <a:buChar char="•"/>
            </a:pPr>
            <a:r>
              <a:rPr lang="en-GB" sz="1600" dirty="0">
                <a:cs typeface="Calibri" panose="020F0502020204030204"/>
              </a:rPr>
              <a:t>Managing uncertainty</a:t>
            </a:r>
            <a:br>
              <a:rPr lang="en-GB" sz="1600" dirty="0">
                <a:cs typeface="Calibri" panose="020F0502020204030204"/>
              </a:rPr>
            </a:br>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p>
          <a:p>
            <a:pPr marL="255905" indent="-182880">
              <a:buFont typeface="Arial"/>
              <a:buChar char="•"/>
            </a:pPr>
            <a:r>
              <a:rPr lang="en-GB" sz="1600" dirty="0">
                <a:cs typeface="Times New Roman"/>
              </a:rPr>
              <a:t>Written document</a:t>
            </a:r>
          </a:p>
          <a:p>
            <a:pPr marL="255905" indent="-182880">
              <a:buFont typeface="Arial"/>
              <a:buChar char="•"/>
            </a:pPr>
            <a:r>
              <a:rPr lang="en-GB" sz="1600" dirty="0">
                <a:cs typeface="Times New Roman"/>
              </a:rPr>
              <a:t>Blog.</a:t>
            </a:r>
          </a:p>
          <a:p>
            <a:pPr marL="255905" indent="-182880">
              <a:buFont typeface="Arial"/>
              <a:buChar char="•"/>
            </a:pPr>
            <a:r>
              <a:rPr lang="en-GB" sz="1600" dirty="0">
                <a:cs typeface="Times New Roman"/>
              </a:rPr>
              <a:t>Presentation (live or pre-recorded).</a:t>
            </a:r>
            <a:endParaRPr lang="en-US" sz="1600" dirty="0">
              <a:cs typeface="Times New Roman"/>
            </a:endParaRPr>
          </a:p>
        </p:txBody>
      </p:sp>
      <p:sp>
        <p:nvSpPr>
          <p:cNvPr id="5" name="Content Placeholder 2">
            <a:extLst>
              <a:ext uri="{FF2B5EF4-FFF2-40B4-BE49-F238E27FC236}">
                <a16:creationId xmlns:a16="http://schemas.microsoft.com/office/drawing/2014/main" id="{B398289F-6A0D-9C3E-AFD6-69EEF70026A2}"/>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A5EE14AE-07AA-F041-614E-C9146979D4A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7" name="Graphic 6">
            <a:hlinkClick r:id="rId6" action="ppaction://hlinksldjump" highlightClick="1"/>
            <a:extLst>
              <a:ext uri="{FF2B5EF4-FFF2-40B4-BE49-F238E27FC236}">
                <a16:creationId xmlns:a16="http://schemas.microsoft.com/office/drawing/2014/main" id="{31FB003A-4B2E-AA1B-398D-4F4F1C50F3E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CD15CF40-1155-CF30-5C86-9BDF40B41B5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11" name="Graphic 10">
            <a:extLst>
              <a:ext uri="{FF2B5EF4-FFF2-40B4-BE49-F238E27FC236}">
                <a16:creationId xmlns:a16="http://schemas.microsoft.com/office/drawing/2014/main" id="{6700521D-2511-0EFF-A388-36DB579719A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BE92FDEA-AA79-867A-FB84-B1D36014C6CA}"/>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4517351D-B61B-C0E7-75F2-9D5ABCA1900C}"/>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DBEA3970-27EA-F43E-231C-4A174DD8CE77}"/>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8" name="Graphic 7">
            <a:hlinkClick r:id="rId20" action="ppaction://hlinksldjump" highlightClick="1"/>
            <a:extLst>
              <a:ext uri="{FF2B5EF4-FFF2-40B4-BE49-F238E27FC236}">
                <a16:creationId xmlns:a16="http://schemas.microsoft.com/office/drawing/2014/main" id="{A07EBCDF-DD05-227D-A057-C8C6D4CDDA1A}"/>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13154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a:xfrm>
            <a:off x="188465" y="119920"/>
            <a:ext cx="4371960" cy="1023065"/>
          </a:xfrm>
        </p:spPr>
        <p:txBody>
          <a:bodyPr>
            <a:noAutofit/>
          </a:bodyPr>
          <a:lstStyle/>
          <a:p>
            <a:r>
              <a:rPr lang="en-US" dirty="0">
                <a:cs typeface="Arial"/>
              </a:rPr>
              <a:t>Micro action research project</a:t>
            </a:r>
            <a:endParaRPr lang="en-GB" dirty="0">
              <a:cs typeface="Arial"/>
            </a:endParaRPr>
          </a:p>
        </p:txBody>
      </p:sp>
      <p:sp>
        <p:nvSpPr>
          <p:cNvPr id="3" name="Content Placeholder 2">
            <a:extLst>
              <a:ext uri="{FF2B5EF4-FFF2-40B4-BE49-F238E27FC236}">
                <a16:creationId xmlns:a16="http://schemas.microsoft.com/office/drawing/2014/main" id="{0C8DB684-72E2-4033-98E7-1ACDAD8C2EEB}"/>
              </a:ext>
            </a:extLst>
          </p:cNvPr>
          <p:cNvSpPr>
            <a:spLocks noGrp="1"/>
          </p:cNvSpPr>
          <p:nvPr>
            <p:ph sz="half" idx="13"/>
          </p:nvPr>
        </p:nvSpPr>
        <p:spPr>
          <a:xfrm>
            <a:off x="377560" y="1602192"/>
            <a:ext cx="5718440" cy="4801864"/>
          </a:xfrm>
          <a:prstGeom prst="rect">
            <a:avLst/>
          </a:prstGeom>
          <a:noFill/>
          <a:ln w="31750">
            <a:noFill/>
          </a:ln>
        </p:spPr>
        <p:txBody>
          <a:bodyPr vert="horz" lIns="91440" tIns="45720" rIns="91440" bIns="45720" rtlCol="0" anchor="t">
            <a:noAutofit/>
          </a:bodyPr>
          <a:lstStyle/>
          <a:p>
            <a:pPr fontAlgn="base"/>
            <a:r>
              <a:rPr lang="en-GB" sz="1800" dirty="0">
                <a:cs typeface="Calibri" panose="020F0502020204030204"/>
              </a:rPr>
              <a:t>Student activities</a:t>
            </a:r>
          </a:p>
          <a:p>
            <a:pPr marL="342900" indent="-342900" fontAlgn="base">
              <a:spcBef>
                <a:spcPts val="400"/>
              </a:spcBef>
              <a:spcAft>
                <a:spcPts val="400"/>
              </a:spcAft>
              <a:buFont typeface="+mj-lt"/>
              <a:buAutoNum type="arabicPeriod"/>
            </a:pPr>
            <a:r>
              <a:rPr lang="en-GB" sz="1800" b="0" dirty="0"/>
              <a:t>Students choose an issue or organisational challenge they would like to address.</a:t>
            </a:r>
          </a:p>
          <a:p>
            <a:pPr marL="342900" indent="-342900" fontAlgn="base">
              <a:spcBef>
                <a:spcPts val="400"/>
              </a:spcBef>
              <a:spcAft>
                <a:spcPts val="400"/>
              </a:spcAft>
              <a:buFont typeface="+mj-lt"/>
              <a:buAutoNum type="arabicPeriod"/>
            </a:pPr>
            <a:r>
              <a:rPr lang="en-GB" sz="1800" b="0" dirty="0"/>
              <a:t>They identify relevant literature/research to inform their approach, which stakeholders they will work with, the timeline, evaluation methods and what support they will need. </a:t>
            </a:r>
          </a:p>
          <a:p>
            <a:pPr marL="342900" indent="-342900" fontAlgn="base">
              <a:spcBef>
                <a:spcPts val="400"/>
              </a:spcBef>
              <a:spcAft>
                <a:spcPts val="400"/>
              </a:spcAft>
              <a:buFont typeface="+mj-lt"/>
              <a:buAutoNum type="arabicPeriod"/>
            </a:pPr>
            <a:r>
              <a:rPr lang="en-GB" sz="1800" b="0" dirty="0"/>
              <a:t>With key stakeholders they design an organisational improvement project, identifying and implementing one small scale intervention they believe will have a positive impact. </a:t>
            </a:r>
          </a:p>
          <a:p>
            <a:pPr marL="342900" indent="-342900" fontAlgn="base">
              <a:spcBef>
                <a:spcPts val="400"/>
              </a:spcBef>
              <a:spcAft>
                <a:spcPts val="400"/>
              </a:spcAft>
              <a:buFont typeface="+mj-lt"/>
              <a:buAutoNum type="arabicPeriod"/>
            </a:pPr>
            <a:r>
              <a:rPr lang="en-GB" sz="1800" b="0" dirty="0"/>
              <a:t>They present findings to the organisation in question, complete a report and submit this with feedback from the organisation and supporting documentation for their assessment.</a:t>
            </a:r>
          </a:p>
        </p:txBody>
      </p:sp>
      <p:sp>
        <p:nvSpPr>
          <p:cNvPr id="14" name="TextBox 13">
            <a:extLst>
              <a:ext uri="{FF2B5EF4-FFF2-40B4-BE49-F238E27FC236}">
                <a16:creationId xmlns:a16="http://schemas.microsoft.com/office/drawing/2014/main" id="{320C5C07-6E81-3DC3-E721-6E3A37905DF8}"/>
              </a:ext>
            </a:extLst>
          </p:cNvPr>
          <p:cNvSpPr txBox="1"/>
          <p:nvPr/>
        </p:nvSpPr>
        <p:spPr>
          <a:xfrm>
            <a:off x="6822000" y="1591200"/>
            <a:ext cx="2484907" cy="45345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kern="100" dirty="0">
                <a:effectLst/>
                <a:ea typeface="Calibri" panose="020F0502020204030204" pitchFamily="34" charset="0"/>
                <a:cs typeface="Times New Roman"/>
              </a:rPr>
              <a:t>Research</a:t>
            </a:r>
          </a:p>
          <a:p>
            <a:pPr marL="251460" indent="-179705">
              <a:buFont typeface="Arial,Sans-Serif"/>
              <a:buChar char="•"/>
            </a:pPr>
            <a:r>
              <a:rPr lang="en-GB" sz="1600" kern="100" dirty="0">
                <a:ea typeface="Calibri" panose="020F0502020204030204" pitchFamily="34" charset="0"/>
                <a:cs typeface="Times New Roman"/>
              </a:rPr>
              <a:t>Problem solving</a:t>
            </a:r>
          </a:p>
          <a:p>
            <a:pPr marL="251460" indent="-179705">
              <a:buFont typeface="Arial,Sans-Serif"/>
              <a:buChar char="•"/>
            </a:pPr>
            <a:r>
              <a:rPr lang="en-GB" sz="1600" kern="100" dirty="0">
                <a:effectLst/>
                <a:ea typeface="Calibri" panose="020F0502020204030204" pitchFamily="34" charset="0"/>
                <a:cs typeface="Times New Roman"/>
              </a:rPr>
              <a:t>Collaboration</a:t>
            </a:r>
          </a:p>
          <a:p>
            <a:pPr marL="251460" indent="-179705">
              <a:buFont typeface="Arial,Sans-Serif"/>
              <a:buChar char="•"/>
            </a:pPr>
            <a:r>
              <a:rPr lang="en-GB" sz="1600" kern="100" dirty="0">
                <a:ea typeface="Calibri" panose="020F0502020204030204" pitchFamily="34" charset="0"/>
                <a:cs typeface="Times New Roman"/>
              </a:rPr>
              <a:t>Evaluation</a:t>
            </a:r>
          </a:p>
          <a:p>
            <a:pPr marL="251460" indent="-179705">
              <a:buFont typeface="Arial,Sans-Serif"/>
              <a:buChar char="•"/>
            </a:pPr>
            <a:r>
              <a:rPr lang="en-GB" sz="1600" kern="100" dirty="0">
                <a:ea typeface="Calibri" panose="020F0502020204030204" pitchFamily="34" charset="0"/>
                <a:cs typeface="Times New Roman"/>
              </a:rPr>
              <a:t>Links between theory and practice</a:t>
            </a:r>
          </a:p>
          <a:p>
            <a:pPr marL="251460" indent="-179705">
              <a:buFont typeface="Arial,Sans-Serif"/>
              <a:buChar char="•"/>
            </a:pPr>
            <a:r>
              <a:rPr lang="en-GB" sz="1600" kern="100" dirty="0">
                <a:ea typeface="Calibri" panose="020F0502020204030204" pitchFamily="34" charset="0"/>
                <a:cs typeface="Times New Roman"/>
              </a:rPr>
              <a:t>Ethical mindset</a:t>
            </a:r>
          </a:p>
          <a:p>
            <a:pPr marL="251460" indent="-179705">
              <a:buFont typeface="Arial,Sans-Serif"/>
              <a:buChar char="•"/>
            </a:pPr>
            <a:r>
              <a:rPr lang="en-GB" sz="1600" kern="100" dirty="0">
                <a:ea typeface="Calibri" panose="020F0502020204030204" pitchFamily="34" charset="0"/>
                <a:cs typeface="Times New Roman"/>
              </a:rPr>
              <a:t>Project/change management</a:t>
            </a:r>
            <a:endParaRPr lang="en-GB" sz="1600" dirty="0">
              <a:cs typeface="Times New Roman"/>
            </a:endParaRPr>
          </a:p>
          <a:p>
            <a:pPr marL="251460" indent="-179705">
              <a:buFont typeface="Arial,Sans-Serif"/>
              <a:buChar char="•"/>
            </a:pPr>
            <a:endParaRPr lang="en-GB" sz="1600" kern="100" dirty="0">
              <a:cs typeface="Times New Roman"/>
            </a:endParaRPr>
          </a:p>
          <a:p>
            <a:pPr>
              <a:lnSpc>
                <a:spcPts val="2800"/>
              </a:lnSpc>
            </a:pPr>
            <a:r>
              <a:rPr lang="en-GB" b="1" dirty="0">
                <a:cs typeface="Calibri" panose="020F0502020204030204"/>
              </a:rPr>
              <a:t>Formats</a:t>
            </a:r>
            <a:r>
              <a:rPr lang="en-GB" b="1" dirty="0">
                <a:cs typeface="Times New Roman"/>
              </a:rPr>
              <a:t> </a:t>
            </a:r>
          </a:p>
          <a:p>
            <a:pPr>
              <a:lnSpc>
                <a:spcPts val="2800"/>
              </a:lnSpc>
            </a:pPr>
            <a:r>
              <a:rPr lang="en-GB" sz="1600" dirty="0">
                <a:cs typeface="Times New Roman"/>
              </a:rPr>
              <a:t>For final submission:</a:t>
            </a:r>
          </a:p>
          <a:p>
            <a:pPr marL="285750" indent="-285750">
              <a:buFont typeface="Arial" panose="020B0604020202020204" pitchFamily="34" charset="0"/>
              <a:buChar char="•"/>
            </a:pPr>
            <a:r>
              <a:rPr lang="en-GB" sz="1600" dirty="0">
                <a:cs typeface="Times New Roman"/>
              </a:rPr>
              <a:t>Blog</a:t>
            </a:r>
          </a:p>
          <a:p>
            <a:pPr marL="285750" indent="-285750">
              <a:buFont typeface="Arial" panose="020B0604020202020204" pitchFamily="34" charset="0"/>
              <a:buChar char="•"/>
            </a:pPr>
            <a:r>
              <a:rPr lang="en-GB" sz="1600" dirty="0">
                <a:cs typeface="Times New Roman"/>
              </a:rPr>
              <a:t>Portfolio</a:t>
            </a:r>
          </a:p>
          <a:p>
            <a:pPr marL="285750" indent="-285750">
              <a:buFont typeface="Arial" panose="020B0604020202020204" pitchFamily="34" charset="0"/>
              <a:buChar char="•"/>
            </a:pPr>
            <a:r>
              <a:rPr lang="en-GB" sz="1600" dirty="0">
                <a:cs typeface="Times New Roman"/>
              </a:rPr>
              <a:t>Video/oral presentation</a:t>
            </a:r>
          </a:p>
          <a:p>
            <a:pPr marL="285750" indent="-285750">
              <a:buFont typeface="Arial" panose="020B0604020202020204" pitchFamily="34" charset="0"/>
              <a:buChar char="•"/>
            </a:pPr>
            <a:r>
              <a:rPr lang="en-GB" sz="1600" dirty="0">
                <a:cs typeface="Times New Roman"/>
              </a:rPr>
              <a:t>Written report.</a:t>
            </a:r>
            <a:endParaRPr lang="en-GB" sz="1600" dirty="0"/>
          </a:p>
        </p:txBody>
      </p:sp>
      <p:sp>
        <p:nvSpPr>
          <p:cNvPr id="5" name="Content Placeholder 2">
            <a:extLst>
              <a:ext uri="{FF2B5EF4-FFF2-40B4-BE49-F238E27FC236}">
                <a16:creationId xmlns:a16="http://schemas.microsoft.com/office/drawing/2014/main" id="{F2E5C943-CBCB-7431-7750-3CEAE7ECAB83}"/>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C7298CB2-3874-4DE9-8A04-C577017F603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0" name="Graphic 9">
            <a:hlinkClick r:id="rId6" action="ppaction://hlinksldjump" highlightClick="1"/>
            <a:extLst>
              <a:ext uri="{FF2B5EF4-FFF2-40B4-BE49-F238E27FC236}">
                <a16:creationId xmlns:a16="http://schemas.microsoft.com/office/drawing/2014/main" id="{EB58DFCD-BDB0-3876-ED71-432ACCFBC1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1164" y="184823"/>
            <a:ext cx="504000" cy="504000"/>
          </a:xfrm>
          <a:prstGeom prst="rect">
            <a:avLst/>
          </a:prstGeom>
        </p:spPr>
      </p:pic>
      <p:pic>
        <p:nvPicPr>
          <p:cNvPr id="9" name="Graphic 8">
            <a:extLst>
              <a:ext uri="{FF2B5EF4-FFF2-40B4-BE49-F238E27FC236}">
                <a16:creationId xmlns:a16="http://schemas.microsoft.com/office/drawing/2014/main" id="{EE72E6CC-7BCD-F286-EA9F-2FBCC14F85A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5" name="Graphic 14">
            <a:extLst>
              <a:ext uri="{FF2B5EF4-FFF2-40B4-BE49-F238E27FC236}">
                <a16:creationId xmlns:a16="http://schemas.microsoft.com/office/drawing/2014/main" id="{E5D533CF-CE8C-AD3F-BCF3-E2413DE7B2B0}"/>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163653EC-338E-1E5E-F8ED-3A8E3991572A}"/>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85389265-AF91-F641-114A-0BACD7E44E5D}"/>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4" name="Graphic 3">
            <a:hlinkClick r:id="" action="ppaction://hlinkshowjump?jump=firstslide" highlightClick="1"/>
            <a:extLst>
              <a:ext uri="{FF2B5EF4-FFF2-40B4-BE49-F238E27FC236}">
                <a16:creationId xmlns:a16="http://schemas.microsoft.com/office/drawing/2014/main" id="{100432A1-0759-6375-CEA7-5E10EDAAF0A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5FE3FEAA-53B4-E5A3-0739-6887A5BD2F7F}"/>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80705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On campus project</a:t>
            </a:r>
            <a:endParaRPr lang="en-GB" dirty="0">
              <a:cs typeface="Arial"/>
            </a:endParaRPr>
          </a:p>
        </p:txBody>
      </p:sp>
      <p:sp>
        <p:nvSpPr>
          <p:cNvPr id="3" name="Content Placeholder 2">
            <a:extLst>
              <a:ext uri="{FF2B5EF4-FFF2-40B4-BE49-F238E27FC236}">
                <a16:creationId xmlns:a16="http://schemas.microsoft.com/office/drawing/2014/main" id="{EEE7327E-9D24-B77B-E0D7-37D40537EF20}"/>
              </a:ext>
            </a:extLst>
          </p:cNvPr>
          <p:cNvSpPr>
            <a:spLocks noGrp="1"/>
          </p:cNvSpPr>
          <p:nvPr>
            <p:ph sz="half" idx="13"/>
          </p:nvPr>
        </p:nvSpPr>
        <p:spPr>
          <a:xfrm>
            <a:off x="377560" y="1602192"/>
            <a:ext cx="5754953" cy="4801864"/>
          </a:xfrm>
        </p:spPr>
        <p:txBody>
          <a:bodyPr/>
          <a:lstStyle/>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work in groups on campus-based projects which can encompass social, environmental, educational, or economic issues. </a:t>
            </a:r>
          </a:p>
          <a:p>
            <a:pPr marL="342900" indent="-342900" fontAlgn="base">
              <a:spcBef>
                <a:spcPts val="400"/>
              </a:spcBef>
              <a:spcAft>
                <a:spcPts val="400"/>
              </a:spcAft>
              <a:buFont typeface="+mj-lt"/>
              <a:buAutoNum type="arabicPeriod"/>
            </a:pPr>
            <a:r>
              <a:rPr lang="en-US" sz="1800" b="0" dirty="0"/>
              <a:t>Students identify a broad areas of focus and campus-based teams (clients) to work with, e.g. estates, catering, or laboratories.</a:t>
            </a:r>
          </a:p>
          <a:p>
            <a:pPr marL="342900" indent="-342900" fontAlgn="base">
              <a:spcBef>
                <a:spcPts val="400"/>
              </a:spcBef>
              <a:spcAft>
                <a:spcPts val="400"/>
              </a:spcAft>
              <a:buFont typeface="+mj-lt"/>
              <a:buAutoNum type="arabicPeriod"/>
            </a:pPr>
            <a:r>
              <a:rPr lang="en-US" sz="1800" b="0" dirty="0"/>
              <a:t>Student teams liaise with appropriate stakeholders (mediated by staff if required) to discuss issues.</a:t>
            </a:r>
          </a:p>
          <a:p>
            <a:pPr marL="342900" indent="-342900" fontAlgn="base">
              <a:spcBef>
                <a:spcPts val="400"/>
              </a:spcBef>
              <a:spcAft>
                <a:spcPts val="400"/>
              </a:spcAft>
              <a:buFont typeface="+mj-lt"/>
              <a:buAutoNum type="arabicPeriod"/>
            </a:pPr>
            <a:r>
              <a:rPr lang="en-US" sz="1800" b="0" dirty="0"/>
              <a:t>They then work together to produce client briefings, proposed solutions.</a:t>
            </a:r>
          </a:p>
          <a:p>
            <a:pPr marL="342900" indent="-342900" fontAlgn="base">
              <a:spcBef>
                <a:spcPts val="400"/>
              </a:spcBef>
              <a:spcAft>
                <a:spcPts val="400"/>
              </a:spcAft>
              <a:buFont typeface="+mj-lt"/>
              <a:buAutoNum type="arabicPeriod"/>
            </a:pPr>
            <a:r>
              <a:rPr lang="en-US" sz="1800" b="0" dirty="0"/>
              <a:t>They ask client for feedback and if agreed, client may take up proposal in part or in full. </a:t>
            </a:r>
          </a:p>
        </p:txBody>
      </p:sp>
      <p:sp>
        <p:nvSpPr>
          <p:cNvPr id="4" name="TextBox 3">
            <a:extLst>
              <a:ext uri="{FF2B5EF4-FFF2-40B4-BE49-F238E27FC236}">
                <a16:creationId xmlns:a16="http://schemas.microsoft.com/office/drawing/2014/main" id="{6F22D5B0-8E37-8A92-24B9-321946AF14E6}"/>
              </a:ext>
            </a:extLst>
          </p:cNvPr>
          <p:cNvSpPr txBox="1"/>
          <p:nvPr/>
        </p:nvSpPr>
        <p:spPr>
          <a:xfrm>
            <a:off x="6822001" y="1591200"/>
            <a:ext cx="262180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buFont typeface="Arial,Sans-Serif"/>
              <a:buChar char="•"/>
            </a:pPr>
            <a:r>
              <a:rPr lang="en-GB" sz="1600" kern="100" dirty="0">
                <a:cs typeface="Calibri"/>
              </a:rPr>
              <a:t>Divergent thinking</a:t>
            </a:r>
            <a:endParaRPr lang="en-GB" dirty="0">
              <a:cs typeface="Calibri"/>
            </a:endParaRPr>
          </a:p>
          <a:p>
            <a:pPr marL="251460" indent="-179705">
              <a:buFont typeface="Arial,Sans-Serif"/>
              <a:buChar char="•"/>
            </a:pPr>
            <a:r>
              <a:rPr lang="en-GB" sz="1600" kern="100" dirty="0">
                <a:cs typeface="Calibri"/>
              </a:rPr>
              <a:t>Planning</a:t>
            </a:r>
            <a:endParaRPr lang="en-GB" dirty="0">
              <a:cs typeface="Calibri"/>
            </a:endParaRPr>
          </a:p>
          <a:p>
            <a:pPr marL="251460" indent="-179705">
              <a:buFont typeface="Arial,Sans-Serif"/>
              <a:buChar char="•"/>
            </a:pPr>
            <a:r>
              <a:rPr lang="en-GB" sz="1600" kern="100" dirty="0">
                <a:cs typeface="Calibri"/>
              </a:rPr>
              <a:t>Social intelligence</a:t>
            </a:r>
            <a:endParaRPr lang="en-GB" dirty="0">
              <a:cs typeface="Calibri"/>
            </a:endParaRPr>
          </a:p>
          <a:p>
            <a:pPr marL="251460" indent="-179705">
              <a:buFont typeface="Arial,Sans-Serif"/>
              <a:buChar char="•"/>
            </a:pPr>
            <a:r>
              <a:rPr lang="en-GB" sz="1600" kern="100" dirty="0">
                <a:cs typeface="Calibri"/>
              </a:rPr>
              <a:t>Communication</a:t>
            </a:r>
            <a:endParaRPr lang="en-GB" dirty="0">
              <a:cs typeface="Calibri"/>
            </a:endParaRPr>
          </a:p>
          <a:p>
            <a:pPr marL="251460" indent="-179705">
              <a:buFont typeface="Arial,Sans-Serif"/>
              <a:buChar char="•"/>
            </a:pPr>
            <a:r>
              <a:rPr lang="en-GB" sz="1600" kern="100" dirty="0">
                <a:cs typeface="Calibri"/>
              </a:rPr>
              <a:t>Collaboration</a:t>
            </a:r>
            <a:endParaRPr lang="en-GB" dirty="0">
              <a:cs typeface="Calibri" panose="020F0502020204030204"/>
            </a:endParaRPr>
          </a:p>
          <a:p>
            <a:pPr marL="251460" indent="-179705">
              <a:buFont typeface="Arial,Sans-Serif"/>
              <a:buChar char="•"/>
            </a:pPr>
            <a:r>
              <a:rPr lang="en-GB" sz="1600" kern="100" dirty="0">
                <a:cs typeface="Calibri"/>
              </a:rPr>
              <a:t>Contextual intelligence</a:t>
            </a:r>
          </a:p>
          <a:p>
            <a:pPr marL="251460" indent="-179705">
              <a:buFont typeface="Arial,Sans-Serif"/>
              <a:buChar char="•"/>
            </a:pPr>
            <a:r>
              <a:rPr lang="en-GB" sz="1600" kern="100" dirty="0">
                <a:cs typeface="Calibri"/>
              </a:rPr>
              <a:t>Cultural intelligence</a:t>
            </a:r>
            <a:endParaRPr lang="en-GB" dirty="0">
              <a:cs typeface="Calibri"/>
            </a:endParaRPr>
          </a:p>
          <a:p>
            <a:pPr marL="71755"/>
            <a:endParaRPr lang="en-GB" sz="1600" kern="100" dirty="0">
              <a:cs typeface="Times New Roman"/>
            </a:endParaRPr>
          </a:p>
          <a:p>
            <a:pPr>
              <a:lnSpc>
                <a:spcPts val="2800"/>
              </a:lnSpc>
            </a:pPr>
            <a:r>
              <a:rPr lang="en-GB" b="1" dirty="0">
                <a:cs typeface="Calibri" panose="020F0502020204030204"/>
              </a:rPr>
              <a:t>Formats</a:t>
            </a:r>
            <a:r>
              <a:rPr lang="en-GB" b="1" dirty="0">
                <a:cs typeface="Times New Roman"/>
              </a:rPr>
              <a:t> </a:t>
            </a:r>
          </a:p>
          <a:p>
            <a:pPr marL="255905" indent="-182880">
              <a:buFont typeface="Arial"/>
              <a:buChar char="•"/>
            </a:pPr>
            <a:r>
              <a:rPr lang="en-GB" sz="1600" dirty="0">
                <a:cs typeface="Calibri"/>
              </a:rPr>
              <a:t>Portfolio of documentation and </a:t>
            </a:r>
            <a:br>
              <a:rPr lang="en-GB" sz="1600" dirty="0">
                <a:cs typeface="Calibri"/>
              </a:rPr>
            </a:br>
            <a:r>
              <a:rPr lang="en-GB" sz="1600" dirty="0">
                <a:cs typeface="Calibri"/>
              </a:rPr>
              <a:t>commentary.</a:t>
            </a:r>
          </a:p>
          <a:p>
            <a:pPr marL="255905" indent="-182880">
              <a:buFont typeface="Arial"/>
              <a:buChar char="•"/>
            </a:pPr>
            <a:r>
              <a:rPr lang="en-GB" sz="1600" dirty="0">
                <a:cs typeface="Calibri"/>
              </a:rPr>
              <a:t>Blog for documenting process and  communicating with wider community.</a:t>
            </a:r>
            <a:endParaRPr lang="en-GB" sz="1600" dirty="0">
              <a:cs typeface="Times New Roman"/>
            </a:endParaRPr>
          </a:p>
          <a:p>
            <a:pPr marL="71755">
              <a:lnSpc>
                <a:spcPts val="2000"/>
              </a:lnSpc>
            </a:pPr>
            <a:endParaRPr lang="en-GB" dirty="0">
              <a:cs typeface="Calibri" panose="020F0502020204030204"/>
            </a:endParaRPr>
          </a:p>
        </p:txBody>
      </p:sp>
      <p:sp>
        <p:nvSpPr>
          <p:cNvPr id="5" name="Content Placeholder 2">
            <a:extLst>
              <a:ext uri="{FF2B5EF4-FFF2-40B4-BE49-F238E27FC236}">
                <a16:creationId xmlns:a16="http://schemas.microsoft.com/office/drawing/2014/main" id="{AFA32553-A5B4-BC88-08D8-35C3D26215DD}"/>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0E97FE46-031F-1592-A096-9399D3D5A0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1" name="Graphic 10">
            <a:extLst>
              <a:ext uri="{FF2B5EF4-FFF2-40B4-BE49-F238E27FC236}">
                <a16:creationId xmlns:a16="http://schemas.microsoft.com/office/drawing/2014/main" id="{666DF341-C3CF-2C69-9C58-0F24D9DACF2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0E3BA25A-F090-7617-0353-4C144AD3A3D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D64839D9-8871-CABD-ADA0-7007B34815B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708C684D-84B9-A067-DA36-1D730C29C39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7" name="Graphic 16">
            <a:extLst>
              <a:ext uri="{FF2B5EF4-FFF2-40B4-BE49-F238E27FC236}">
                <a16:creationId xmlns:a16="http://schemas.microsoft.com/office/drawing/2014/main" id="{01E10746-116A-EF1E-F7A8-5F4ABC2446B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7" name="Graphic 6">
            <a:hlinkClick r:id="" action="ppaction://hlinkshowjump?jump=firstslide" highlightClick="1"/>
            <a:extLst>
              <a:ext uri="{FF2B5EF4-FFF2-40B4-BE49-F238E27FC236}">
                <a16:creationId xmlns:a16="http://schemas.microsoft.com/office/drawing/2014/main" id="{987E2E85-8ED1-118D-8927-28D802D12313}"/>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8" name="Graphic 7">
            <a:hlinkClick r:id="rId18" action="ppaction://hlinksldjump" highlightClick="1"/>
            <a:extLst>
              <a:ext uri="{FF2B5EF4-FFF2-40B4-BE49-F238E27FC236}">
                <a16:creationId xmlns:a16="http://schemas.microsoft.com/office/drawing/2014/main" id="{BE1ED2B4-0312-2A1D-0EC7-D079DEF58695}"/>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458032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Patchwork assessment</a:t>
            </a:r>
            <a:endParaRPr lang="en-GB" dirty="0">
              <a:cs typeface="Arial"/>
            </a:endParaRPr>
          </a:p>
        </p:txBody>
      </p:sp>
      <p:sp>
        <p:nvSpPr>
          <p:cNvPr id="3" name="Content Placeholder 2">
            <a:extLst>
              <a:ext uri="{FF2B5EF4-FFF2-40B4-BE49-F238E27FC236}">
                <a16:creationId xmlns:a16="http://schemas.microsoft.com/office/drawing/2014/main" id="{DEFA62E3-F91D-C2DD-69E0-2DB4FEB45E0F}"/>
              </a:ext>
            </a:extLst>
          </p:cNvPr>
          <p:cNvSpPr>
            <a:spLocks noGrp="1"/>
          </p:cNvSpPr>
          <p:nvPr>
            <p:ph sz="half" idx="13"/>
          </p:nvPr>
        </p:nvSpPr>
        <p:spPr>
          <a:xfrm>
            <a:off x="377560" y="1602192"/>
            <a:ext cx="5754953" cy="4801864"/>
          </a:xfrm>
        </p:spPr>
        <p:txBody>
          <a:bodyPr/>
          <a:lstStyle/>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are given a task, e.g. to write a policy review of food security reform within a global setting or curate an exhibition on a topic covered in their </a:t>
            </a:r>
            <a:r>
              <a:rPr lang="en-US" sz="1800" b="0" dirty="0" err="1"/>
              <a:t>programme</a:t>
            </a:r>
            <a:r>
              <a:rPr lang="en-US" sz="1800" b="0" dirty="0"/>
              <a:t>.</a:t>
            </a:r>
          </a:p>
          <a:p>
            <a:pPr marL="342900" indent="-342900" fontAlgn="base">
              <a:spcBef>
                <a:spcPts val="400"/>
              </a:spcBef>
              <a:spcAft>
                <a:spcPts val="400"/>
              </a:spcAft>
              <a:buFont typeface="+mj-lt"/>
              <a:buAutoNum type="arabicPeriod"/>
            </a:pPr>
            <a:r>
              <a:rPr lang="en-US" sz="1800" b="0" dirty="0"/>
              <a:t>They choose their topic by week three of the module.</a:t>
            </a:r>
          </a:p>
          <a:p>
            <a:pPr marL="342900" indent="-342900" fontAlgn="base">
              <a:spcBef>
                <a:spcPts val="400"/>
              </a:spcBef>
              <a:spcAft>
                <a:spcPts val="400"/>
              </a:spcAft>
              <a:buFont typeface="+mj-lt"/>
              <a:buAutoNum type="arabicPeriod"/>
            </a:pPr>
            <a:r>
              <a:rPr lang="en-US" sz="1800" b="0" dirty="0"/>
              <a:t>Early in module, they submit/present short drafts (guidance provided on what this should contain) for feedback from staff and students. AI can be used to generate ideas which can be interrogated, revised and integrated if useful.</a:t>
            </a:r>
          </a:p>
          <a:p>
            <a:pPr marL="342900" indent="-342900" fontAlgn="base">
              <a:spcBef>
                <a:spcPts val="400"/>
              </a:spcBef>
              <a:spcAft>
                <a:spcPts val="400"/>
              </a:spcAft>
              <a:buFont typeface="+mj-lt"/>
              <a:buAutoNum type="arabicPeriod"/>
            </a:pPr>
            <a:r>
              <a:rPr lang="en-US" sz="1800" b="0" dirty="0"/>
              <a:t>They receive three pieces of feedback on parts of draft (patches).</a:t>
            </a:r>
          </a:p>
          <a:p>
            <a:pPr marL="342900" indent="-342900" fontAlgn="base">
              <a:spcBef>
                <a:spcPts val="400"/>
              </a:spcBef>
              <a:spcAft>
                <a:spcPts val="400"/>
              </a:spcAft>
              <a:buFont typeface="+mj-lt"/>
              <a:buAutoNum type="arabicPeriod"/>
            </a:pPr>
            <a:r>
              <a:rPr lang="en-US" sz="1800" b="0" dirty="0"/>
              <a:t>They submit/present a final draft but do not receive feedback on sections they had a chance to submit and get feedback on earlier in the module.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1" y="1591200"/>
            <a:ext cx="2861646" cy="5124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b="1" dirty="0">
                <a:cs typeface="Calibri" panose="020F0502020204030204"/>
              </a:rPr>
              <a:t>Assesses/Develops</a:t>
            </a:r>
            <a:r>
              <a:rPr lang="en-GB" sz="1400" dirty="0">
                <a:cs typeface="Calibri" panose="020F0502020204030204"/>
              </a:rPr>
              <a:t> </a:t>
            </a:r>
          </a:p>
          <a:p>
            <a:pPr marL="251460" indent="-179705">
              <a:buFont typeface="Arial,Sans-Serif"/>
              <a:buChar char="•"/>
            </a:pPr>
            <a:r>
              <a:rPr lang="en-GB" sz="1400" dirty="0">
                <a:cs typeface="Calibri" panose="020F0502020204030204"/>
              </a:rPr>
              <a:t>Research</a:t>
            </a:r>
          </a:p>
          <a:p>
            <a:pPr marL="251460" indent="-179705">
              <a:buFont typeface="Arial,Sans-Serif"/>
              <a:buChar char="•"/>
            </a:pPr>
            <a:r>
              <a:rPr lang="en-GB" sz="1400" dirty="0">
                <a:cs typeface="Calibri" panose="020F0502020204030204"/>
              </a:rPr>
              <a:t>Planning</a:t>
            </a:r>
          </a:p>
          <a:p>
            <a:pPr marL="251460" indent="-179705">
              <a:buFont typeface="Arial,Sans-Serif"/>
              <a:buChar char="•"/>
            </a:pPr>
            <a:r>
              <a:rPr lang="en-GB" sz="1400" dirty="0">
                <a:cs typeface="Calibri" panose="020F0502020204030204"/>
              </a:rPr>
              <a:t>Professional skills </a:t>
            </a:r>
          </a:p>
          <a:p>
            <a:pPr marL="251460" indent="-179705">
              <a:buFont typeface="Arial,Sans-Serif"/>
              <a:buChar char="•"/>
            </a:pPr>
            <a:r>
              <a:rPr lang="en-GB" sz="1400" dirty="0">
                <a:cs typeface="Calibri" panose="020F0502020204030204"/>
              </a:rPr>
              <a:t>Evaluation</a:t>
            </a:r>
          </a:p>
          <a:p>
            <a:pPr marL="251460" indent="-179705">
              <a:buFont typeface="Arial,Sans-Serif"/>
              <a:buChar char="•"/>
            </a:pPr>
            <a:r>
              <a:rPr lang="en-GB" sz="1400" dirty="0">
                <a:cs typeface="Calibri" panose="020F0502020204030204"/>
              </a:rPr>
              <a:t>Problem solving</a:t>
            </a:r>
          </a:p>
          <a:p>
            <a:pPr marL="251460" indent="-179705">
              <a:lnSpc>
                <a:spcPts val="2000"/>
              </a:lnSpc>
              <a:buFont typeface="Arial,Sans-Serif"/>
              <a:buChar char="•"/>
            </a:pPr>
            <a:r>
              <a:rPr lang="en-GB" sz="1400" dirty="0">
                <a:cs typeface="Calibri" panose="020F0502020204030204"/>
              </a:rPr>
              <a:t>Competence in key skills</a:t>
            </a:r>
          </a:p>
          <a:p>
            <a:pPr marL="251460" indent="-179705">
              <a:lnSpc>
                <a:spcPts val="2000"/>
              </a:lnSpc>
              <a:buFont typeface="Arial,Sans-Serif"/>
              <a:buChar char="•"/>
            </a:pPr>
            <a:r>
              <a:rPr lang="en-GB" sz="1400" dirty="0">
                <a:cs typeface="Calibri" panose="020F0502020204030204"/>
              </a:rPr>
              <a:t>AI literacy</a:t>
            </a:r>
          </a:p>
          <a:p>
            <a:endParaRPr lang="en-GB" sz="1400" dirty="0">
              <a:cs typeface="Calibri" panose="020F0502020204030204"/>
            </a:endParaRPr>
          </a:p>
          <a:p>
            <a:r>
              <a:rPr lang="en-GB" sz="1400" b="1" dirty="0">
                <a:cs typeface="Calibri" panose="020F0502020204030204"/>
              </a:rPr>
              <a:t>Formats</a:t>
            </a:r>
            <a:r>
              <a:rPr lang="en-GB" sz="1400" b="1" dirty="0">
                <a:latin typeface="Times New Roman"/>
                <a:cs typeface="Times New Roman"/>
              </a:rPr>
              <a:t> </a:t>
            </a:r>
            <a:endParaRPr lang="en-US" sz="1400" b="1" dirty="0">
              <a:latin typeface="Times New Roman"/>
              <a:cs typeface="Times New Roman"/>
            </a:endParaRPr>
          </a:p>
          <a:p>
            <a:pPr marL="172720" indent="-101600">
              <a:lnSpc>
                <a:spcPts val="2000"/>
              </a:lnSpc>
              <a:buFont typeface="Arial" panose="020B0604020202020204" pitchFamily="34" charset="0"/>
              <a:buChar char="•"/>
            </a:pPr>
            <a:r>
              <a:rPr lang="en-GB" sz="1400" dirty="0">
                <a:cs typeface="Calibri" panose="020F0502020204030204"/>
              </a:rPr>
              <a:t>For steps 1 to 4 online forums, in person, pre-recorded presentations cam be used as well as written documentation of process.</a:t>
            </a:r>
          </a:p>
          <a:p>
            <a:pPr marL="172720" indent="-101600">
              <a:lnSpc>
                <a:spcPts val="2000"/>
              </a:lnSpc>
              <a:buFont typeface="Arial" panose="020B0604020202020204" pitchFamily="34" charset="0"/>
              <a:buChar char="•"/>
            </a:pPr>
            <a:r>
              <a:rPr lang="en-GB" sz="1400" dirty="0">
                <a:cs typeface="Calibri" panose="020F0502020204030204"/>
              </a:rPr>
              <a:t>Final submission depends on task but could include online portfolio, physical exhibition, video, website or written document.</a:t>
            </a:r>
          </a:p>
        </p:txBody>
      </p:sp>
      <p:sp>
        <p:nvSpPr>
          <p:cNvPr id="4" name="Content Placeholder 2">
            <a:extLst>
              <a:ext uri="{FF2B5EF4-FFF2-40B4-BE49-F238E27FC236}">
                <a16:creationId xmlns:a16="http://schemas.microsoft.com/office/drawing/2014/main" id="{083180D7-3EA1-2EBC-2AA3-987DD15D3FBB}"/>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28D12F78-552D-873A-9D43-42F5E9209EE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9" name="Graphic 8">
            <a:extLst>
              <a:ext uri="{FF2B5EF4-FFF2-40B4-BE49-F238E27FC236}">
                <a16:creationId xmlns:a16="http://schemas.microsoft.com/office/drawing/2014/main" id="{311B3D32-27F4-C10E-5E9F-DB7D359FF32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58AF94AE-363C-13B7-7875-514F84AC76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30EE8A91-97EB-E5F6-A5CB-8D08E0A3AD4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8D1B7E66-6543-18DC-31A5-3C42B8CA26C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3E5FA9C6-CF99-FB72-CD29-C74A210711F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5" name="Graphic 4">
            <a:hlinkClick r:id="" action="ppaction://hlinkshowjump?jump=firstslide" highlightClick="1"/>
            <a:extLst>
              <a:ext uri="{FF2B5EF4-FFF2-40B4-BE49-F238E27FC236}">
                <a16:creationId xmlns:a16="http://schemas.microsoft.com/office/drawing/2014/main" id="{F8E37CA5-9375-A18B-3E36-2F7C96E59D1C}"/>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91312ACE-E482-3112-31F8-49E585745452}"/>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24676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Public meeting</a:t>
            </a:r>
            <a:endParaRPr lang="en-GB" dirty="0">
              <a:cs typeface="Arial"/>
            </a:endParaRPr>
          </a:p>
        </p:txBody>
      </p:sp>
      <p:sp>
        <p:nvSpPr>
          <p:cNvPr id="6" name="Content Placeholder 5">
            <a:extLst>
              <a:ext uri="{FF2B5EF4-FFF2-40B4-BE49-F238E27FC236}">
                <a16:creationId xmlns:a16="http://schemas.microsoft.com/office/drawing/2014/main" id="{CD63FAD5-3BF1-502C-5738-235FC1B2B700}"/>
              </a:ext>
            </a:extLst>
          </p:cNvPr>
          <p:cNvSpPr>
            <a:spLocks noGrp="1"/>
          </p:cNvSpPr>
          <p:nvPr>
            <p:ph sz="half" idx="13"/>
          </p:nvPr>
        </p:nvSpPr>
        <p:spPr>
          <a:xfrm>
            <a:off x="377559" y="1602192"/>
            <a:ext cx="5754953" cy="4801864"/>
          </a:xfrm>
        </p:spPr>
        <p:txBody>
          <a:bodyPr/>
          <a:lstStyle/>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research a controversial issue which has implications for communities (e.g. new housing development, medical treatment or a new way of voting in local elections).</a:t>
            </a:r>
          </a:p>
          <a:p>
            <a:pPr marL="342900" indent="-342900" fontAlgn="base">
              <a:spcBef>
                <a:spcPts val="400"/>
              </a:spcBef>
              <a:spcAft>
                <a:spcPts val="400"/>
              </a:spcAft>
              <a:buFont typeface="+mj-lt"/>
              <a:buAutoNum type="arabicPeriod"/>
            </a:pPr>
            <a:r>
              <a:rPr lang="en-US" sz="1800" b="0" dirty="0"/>
              <a:t>They then undertake research and compile a 15-minute presentation for a public meeting, using evidence-based arguments and ensuring that complex issues are communicated in a way that is accessible. </a:t>
            </a:r>
          </a:p>
          <a:p>
            <a:pPr marL="342900" indent="-342900" fontAlgn="base">
              <a:spcBef>
                <a:spcPts val="400"/>
              </a:spcBef>
              <a:spcAft>
                <a:spcPts val="400"/>
              </a:spcAft>
              <a:buFont typeface="+mj-lt"/>
              <a:buAutoNum type="arabicPeriod"/>
            </a:pPr>
            <a:r>
              <a:rPr lang="en-US" sz="1800" b="0" dirty="0"/>
              <a:t>They present to the class. The class assumes the role of the affected community. The student responds to their questions. </a:t>
            </a:r>
          </a:p>
        </p:txBody>
      </p:sp>
      <p:sp>
        <p:nvSpPr>
          <p:cNvPr id="20" name="TextBox 19">
            <a:extLst>
              <a:ext uri="{FF2B5EF4-FFF2-40B4-BE49-F238E27FC236}">
                <a16:creationId xmlns:a16="http://schemas.microsoft.com/office/drawing/2014/main" id="{0E801AEF-D35F-FF80-A4DA-AD5A4156B80D}"/>
              </a:ext>
            </a:extLst>
          </p:cNvPr>
          <p:cNvSpPr txBox="1"/>
          <p:nvPr/>
        </p:nvSpPr>
        <p:spPr>
          <a:xfrm>
            <a:off x="6822000" y="1591200"/>
            <a:ext cx="2561843"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5905" indent="-182880">
              <a:buFont typeface="Arial,Sans-Serif"/>
              <a:buChar char="•"/>
            </a:pPr>
            <a:r>
              <a:rPr lang="en-GB" sz="1600" dirty="0">
                <a:cs typeface="Calibri" panose="020F0502020204030204"/>
              </a:rPr>
              <a:t>Research</a:t>
            </a:r>
          </a:p>
          <a:p>
            <a:pPr marL="255905" indent="-182880">
              <a:buFont typeface="Arial,Sans-Serif"/>
              <a:buChar char="•"/>
            </a:pPr>
            <a:r>
              <a:rPr lang="en-GB" sz="1600" dirty="0">
                <a:cs typeface="Calibri" panose="020F0502020204030204"/>
              </a:rPr>
              <a:t>Communication</a:t>
            </a:r>
          </a:p>
          <a:p>
            <a:pPr marL="255905" indent="-182880">
              <a:buFont typeface="Arial,Sans-Serif"/>
              <a:buChar char="•"/>
            </a:pPr>
            <a:r>
              <a:rPr lang="en-GB" sz="1600" dirty="0">
                <a:cs typeface="Calibri" panose="020F0502020204030204"/>
              </a:rPr>
              <a:t>Social intelligence</a:t>
            </a:r>
          </a:p>
          <a:p>
            <a:pPr marL="255905" indent="-182880">
              <a:buFont typeface="Arial,Sans-Serif"/>
              <a:buChar char="•"/>
            </a:pPr>
            <a:r>
              <a:rPr lang="en-GB" sz="1600" dirty="0">
                <a:cs typeface="Calibri" panose="020F0502020204030204"/>
              </a:rPr>
              <a:t>Problem solving </a:t>
            </a:r>
            <a:endParaRPr lang="en-GB" b="1" dirty="0">
              <a:cs typeface="Calibri" panose="020F0502020204030204"/>
            </a:endParaRPr>
          </a:p>
          <a:p>
            <a:pPr marL="255905" indent="-182880">
              <a:buFont typeface="Arial,Sans-Serif"/>
              <a:buChar char="•"/>
            </a:pPr>
            <a:r>
              <a:rPr lang="en-GB" sz="1600" dirty="0">
                <a:cs typeface="Calibri" panose="020F0502020204030204"/>
              </a:rPr>
              <a:t>Public speaking</a:t>
            </a:r>
          </a:p>
          <a:p>
            <a:pPr marL="255905" indent="-182880">
              <a:buFont typeface="Arial,Sans-Serif"/>
              <a:buChar char="•"/>
            </a:pPr>
            <a:r>
              <a:rPr lang="en-GB" sz="1600" dirty="0">
                <a:cs typeface="Calibri" panose="020F0502020204030204"/>
              </a:rPr>
              <a:t>Empathy</a:t>
            </a:r>
          </a:p>
          <a:p>
            <a:endParaRPr lang="en-GB" b="1"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5905" indent="-182880">
              <a:buFont typeface="Arial"/>
              <a:buChar char="•"/>
            </a:pPr>
            <a:r>
              <a:rPr lang="en-GB" sz="1600" dirty="0">
                <a:solidFill>
                  <a:srgbClr val="000000"/>
                </a:solidFill>
                <a:cs typeface="Arial"/>
              </a:rPr>
              <a:t>Presentations could be with live in person or online with audience or pre-recorded with questions submitted asynchronously.</a:t>
            </a:r>
            <a:endParaRPr lang="en-GB" sz="1600" dirty="0">
              <a:cs typeface="Calibri" panose="020F0502020204030204"/>
            </a:endParaRPr>
          </a:p>
        </p:txBody>
      </p:sp>
      <p:sp>
        <p:nvSpPr>
          <p:cNvPr id="7" name="Content Placeholder 2">
            <a:extLst>
              <a:ext uri="{FF2B5EF4-FFF2-40B4-BE49-F238E27FC236}">
                <a16:creationId xmlns:a16="http://schemas.microsoft.com/office/drawing/2014/main" id="{601C3F0A-2870-F7FA-AB24-C1199C7B4081}"/>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8" name="Graphic 7">
            <a:hlinkClick r:id="rId3" action="ppaction://hlinksldjump" highlightClick="1"/>
            <a:extLst>
              <a:ext uri="{FF2B5EF4-FFF2-40B4-BE49-F238E27FC236}">
                <a16:creationId xmlns:a16="http://schemas.microsoft.com/office/drawing/2014/main" id="{1BD13A87-BEF9-8E79-2777-F2CA34CC16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hlinkClick r:id="rId6" action="ppaction://hlinksldjump" highlightClick="1"/>
            <a:extLst>
              <a:ext uri="{FF2B5EF4-FFF2-40B4-BE49-F238E27FC236}">
                <a16:creationId xmlns:a16="http://schemas.microsoft.com/office/drawing/2014/main" id="{5CD5DA74-45E2-7BB7-5590-0D59810C5B3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4" name="Graphic 3">
            <a:extLst>
              <a:ext uri="{FF2B5EF4-FFF2-40B4-BE49-F238E27FC236}">
                <a16:creationId xmlns:a16="http://schemas.microsoft.com/office/drawing/2014/main" id="{08A28806-B2A2-BE06-6775-1AB0C3EA0C1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5" name="Graphic 4">
            <a:extLst>
              <a:ext uri="{FF2B5EF4-FFF2-40B4-BE49-F238E27FC236}">
                <a16:creationId xmlns:a16="http://schemas.microsoft.com/office/drawing/2014/main" id="{CCA829EF-0BDC-135E-170F-CF0360B0E9F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9" name="Graphic 8">
            <a:extLst>
              <a:ext uri="{FF2B5EF4-FFF2-40B4-BE49-F238E27FC236}">
                <a16:creationId xmlns:a16="http://schemas.microsoft.com/office/drawing/2014/main" id="{B6060262-5302-147B-2239-4A9BC2B6B07B}"/>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3" name="Graphic 12">
            <a:extLst>
              <a:ext uri="{FF2B5EF4-FFF2-40B4-BE49-F238E27FC236}">
                <a16:creationId xmlns:a16="http://schemas.microsoft.com/office/drawing/2014/main" id="{F9AFAFC2-C80D-DE2B-DE84-F7CC7A88A37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CAEA71AC-CB6C-4669-FC05-E95639A442F4}"/>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10" name="Graphic 9">
            <a:hlinkClick r:id="rId19" action="ppaction://hlinksldjump" highlightClick="1"/>
            <a:extLst>
              <a:ext uri="{FF2B5EF4-FFF2-40B4-BE49-F238E27FC236}">
                <a16:creationId xmlns:a16="http://schemas.microsoft.com/office/drawing/2014/main" id="{522D54A6-D469-F135-2B95-C3C4F3365EBE}"/>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230268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Research translation</a:t>
            </a:r>
            <a:endParaRPr lang="en-GB" dirty="0">
              <a:cs typeface="Arial"/>
            </a:endParaRPr>
          </a:p>
        </p:txBody>
      </p:sp>
      <p:sp>
        <p:nvSpPr>
          <p:cNvPr id="4" name="Content Placeholder 3">
            <a:extLst>
              <a:ext uri="{FF2B5EF4-FFF2-40B4-BE49-F238E27FC236}">
                <a16:creationId xmlns:a16="http://schemas.microsoft.com/office/drawing/2014/main" id="{4D9AA02B-530D-B04E-4B41-1A1DB4AE5500}"/>
              </a:ext>
            </a:extLst>
          </p:cNvPr>
          <p:cNvSpPr>
            <a:spLocks noGrp="1"/>
          </p:cNvSpPr>
          <p:nvPr>
            <p:ph sz="half" idx="13"/>
          </p:nvPr>
        </p:nvSpPr>
        <p:spPr/>
        <p:txBody>
          <a:bodyPr/>
          <a:lstStyle/>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work with researchers to understand how knowledge in their discipline is produced.</a:t>
            </a:r>
          </a:p>
          <a:p>
            <a:pPr marL="342900" indent="-342900" fontAlgn="base">
              <a:spcBef>
                <a:spcPts val="400"/>
              </a:spcBef>
              <a:spcAft>
                <a:spcPts val="400"/>
              </a:spcAft>
              <a:buFont typeface="+mj-lt"/>
              <a:buAutoNum type="arabicPeriod"/>
            </a:pPr>
            <a:r>
              <a:rPr lang="en-US" sz="1800" b="0" dirty="0"/>
              <a:t>Ask PhD students to come and share their research in classes; allow and encourage students to generate questions. </a:t>
            </a:r>
          </a:p>
          <a:p>
            <a:pPr marL="342900" indent="-342900" fontAlgn="base">
              <a:spcBef>
                <a:spcPts val="400"/>
              </a:spcBef>
              <a:spcAft>
                <a:spcPts val="400"/>
              </a:spcAft>
              <a:buFont typeface="+mj-lt"/>
              <a:buAutoNum type="arabicPeriod"/>
            </a:pPr>
            <a:r>
              <a:rPr lang="en-US" sz="1800" b="0" dirty="0"/>
              <a:t>Students then ‘interpret’ the research with some simplified outputs, e.g. posters, infographics, technical notes or a few slides. This can be done as a group exercise or as an individual depending on group size. Students may translate one piece of work or choose multiple ideas to represent. </a:t>
            </a:r>
          </a:p>
        </p:txBody>
      </p:sp>
      <p:sp>
        <p:nvSpPr>
          <p:cNvPr id="20" name="TextBox 19">
            <a:extLst>
              <a:ext uri="{FF2B5EF4-FFF2-40B4-BE49-F238E27FC236}">
                <a16:creationId xmlns:a16="http://schemas.microsoft.com/office/drawing/2014/main" id="{72B58378-9CD5-D9B1-0ED7-482B1FC981A5}"/>
              </a:ext>
            </a:extLst>
          </p:cNvPr>
          <p:cNvSpPr txBox="1"/>
          <p:nvPr/>
        </p:nvSpPr>
        <p:spPr>
          <a:xfrm>
            <a:off x="6822000" y="1591200"/>
            <a:ext cx="2666556" cy="4196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Synthesis of complex ideas</a:t>
            </a:r>
          </a:p>
          <a:p>
            <a:pPr marL="251460" indent="-179705">
              <a:lnSpc>
                <a:spcPts val="2000"/>
              </a:lnSpc>
              <a:buFont typeface="Arial,Sans-Serif"/>
              <a:buChar char="•"/>
            </a:pPr>
            <a:r>
              <a:rPr lang="en-GB" sz="1600" dirty="0">
                <a:cs typeface="Calibri" panose="020F0502020204030204"/>
              </a:rPr>
              <a:t>Analysis</a:t>
            </a:r>
          </a:p>
          <a:p>
            <a:pPr marL="251460" indent="-179705">
              <a:lnSpc>
                <a:spcPts val="2000"/>
              </a:lnSpc>
              <a:buFont typeface="Arial,Sans-Serif"/>
              <a:buChar char="•"/>
            </a:pPr>
            <a:r>
              <a:rPr lang="en-GB" sz="1600" dirty="0">
                <a:cs typeface="Calibri" panose="020F0502020204030204"/>
              </a:rPr>
              <a:t>Communication</a:t>
            </a:r>
          </a:p>
          <a:p>
            <a:pPr marL="251460" indent="-179705">
              <a:lnSpc>
                <a:spcPts val="2000"/>
              </a:lnSpc>
              <a:buFont typeface="Arial,Sans-Serif"/>
              <a:buChar char="•"/>
            </a:pPr>
            <a:r>
              <a:rPr lang="en-GB" sz="1600" dirty="0">
                <a:cs typeface="Calibri" panose="020F0502020204030204"/>
              </a:rPr>
              <a:t>Collaboration </a:t>
            </a:r>
            <a:br>
              <a:rPr lang="en-GB" sz="1600" dirty="0">
                <a:cs typeface="Calibri" panose="020F0502020204030204"/>
              </a:rPr>
            </a:br>
            <a:r>
              <a:rPr lang="en-GB" sz="1600" dirty="0">
                <a:cs typeface="Calibri" panose="020F0502020204030204"/>
              </a:rPr>
              <a:t>(if groupwork)</a:t>
            </a:r>
          </a:p>
          <a:p>
            <a:pPr marL="251460" indent="-179705">
              <a:lnSpc>
                <a:spcPts val="2000"/>
              </a:lnSpc>
              <a:buFont typeface="Arial,Sans-Serif"/>
              <a:buChar char="•"/>
            </a:pPr>
            <a:r>
              <a:rPr lang="en-GB" sz="1600" dirty="0">
                <a:cs typeface="Calibri" panose="020F0502020204030204"/>
              </a:rPr>
              <a:t>Metacognition</a:t>
            </a:r>
            <a:endParaRPr lang="en-GB" dirty="0">
              <a:cs typeface="Calibri" panose="020F0502020204030204"/>
            </a:endParaRPr>
          </a:p>
          <a:p>
            <a:pPr marL="251460" indent="-179705">
              <a:lnSpc>
                <a:spcPts val="2000"/>
              </a:lnSpc>
              <a:buFont typeface="Arial,Sans-Serif"/>
              <a:buChar char="•"/>
            </a:pPr>
            <a:r>
              <a:rPr lang="en-GB" sz="1600" dirty="0">
                <a:cs typeface="Arial"/>
              </a:rPr>
              <a:t>Understanding of research process</a:t>
            </a:r>
          </a:p>
          <a:p>
            <a:pPr marL="251460" indent="-179705">
              <a:lnSpc>
                <a:spcPts val="2000"/>
              </a:lnSpc>
              <a:buFont typeface="Arial,Sans-Serif"/>
              <a:buChar char="•"/>
            </a:pPr>
            <a:r>
              <a:rPr lang="en-GB" sz="1600" dirty="0">
                <a:cs typeface="Arial"/>
              </a:rPr>
              <a:t>Knowledge production</a:t>
            </a:r>
          </a:p>
          <a:p>
            <a:pPr marL="251460" indent="-179705">
              <a:lnSpc>
                <a:spcPts val="2000"/>
              </a:lnSpc>
              <a:buFont typeface="Arial,Sans-Serif"/>
              <a:buChar char="•"/>
            </a:pPr>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55905" indent="-182880">
              <a:buFont typeface="Arial"/>
              <a:buChar char="•"/>
            </a:pPr>
            <a:r>
              <a:rPr lang="en-GB" sz="1600" dirty="0">
                <a:cs typeface="Calibri" panose="020F0502020204030204"/>
              </a:rPr>
              <a:t>Outputs can be produced using simple, available software (Word, PPT, Canva etc). </a:t>
            </a:r>
            <a:endParaRPr lang="en-GB" dirty="0">
              <a:cs typeface="Calibri" panose="020F0502020204030204"/>
            </a:endParaRPr>
          </a:p>
        </p:txBody>
      </p:sp>
      <p:sp>
        <p:nvSpPr>
          <p:cNvPr id="5" name="Content Placeholder 2">
            <a:extLst>
              <a:ext uri="{FF2B5EF4-FFF2-40B4-BE49-F238E27FC236}">
                <a16:creationId xmlns:a16="http://schemas.microsoft.com/office/drawing/2014/main" id="{0F1E379D-D1E6-182C-E9FD-9E1C7DF42BC0}"/>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204BAAD9-F555-52B5-920B-42FAB07FFE0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6846C179-9DE9-9706-EE5E-CFE314F6765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9" name="Graphic 8">
            <a:extLst>
              <a:ext uri="{FF2B5EF4-FFF2-40B4-BE49-F238E27FC236}">
                <a16:creationId xmlns:a16="http://schemas.microsoft.com/office/drawing/2014/main" id="{49481E16-5A47-2F67-6314-4D36DA067D0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826FA38C-D6D3-9266-83ED-2286E2D2157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E8734DB2-2AC1-B8A5-638D-9E67D397F92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5194EBAC-5570-E11A-ACC6-E66E3F484A1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CCF4D09D-74B7-C2C5-9337-1359C69DF7C9}"/>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F82C08D6-CFB2-E7E6-9455-AF1AF1F7AB74}"/>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195598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Simulation</a:t>
            </a:r>
            <a:endParaRPr lang="en-GB" dirty="0">
              <a:cs typeface="Arial"/>
            </a:endParaRPr>
          </a:p>
        </p:txBody>
      </p:sp>
      <p:sp>
        <p:nvSpPr>
          <p:cNvPr id="3" name="Content Placeholder 2">
            <a:extLst>
              <a:ext uri="{FF2B5EF4-FFF2-40B4-BE49-F238E27FC236}">
                <a16:creationId xmlns:a16="http://schemas.microsoft.com/office/drawing/2014/main" id="{042C8B64-FD31-8E0E-1B3A-13A3307729BD}"/>
              </a:ext>
            </a:extLst>
          </p:cNvPr>
          <p:cNvSpPr>
            <a:spLocks noGrp="1"/>
          </p:cNvSpPr>
          <p:nvPr>
            <p:ph sz="half" idx="13"/>
          </p:nvPr>
        </p:nvSpPr>
        <p:spPr>
          <a:xfrm>
            <a:off x="377560" y="1602192"/>
            <a:ext cx="5754953" cy="4801864"/>
          </a:xfrm>
        </p:spPr>
        <p:txBody>
          <a:bodyPr/>
          <a:lstStyle/>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Simulations involve scenarios presented to students in situations which are designed to be very much like the real professional environment </a:t>
            </a:r>
            <a:r>
              <a:rPr lang="en-US" sz="1800" b="0" dirty="0" err="1"/>
              <a:t>e.g</a:t>
            </a:r>
            <a:r>
              <a:rPr lang="en-US" sz="1800" b="0" dirty="0"/>
              <a:t> law clinic, conference room for a parliament or international convention or clinical situation.</a:t>
            </a:r>
          </a:p>
          <a:p>
            <a:pPr marL="342900" indent="-342900" fontAlgn="base">
              <a:spcBef>
                <a:spcPts val="400"/>
              </a:spcBef>
              <a:spcAft>
                <a:spcPts val="400"/>
              </a:spcAft>
              <a:buFont typeface="+mj-lt"/>
              <a:buAutoNum type="arabicPeriod"/>
            </a:pPr>
            <a:r>
              <a:rPr lang="en-US" sz="1800" b="0" dirty="0"/>
              <a:t>Students are asked to perform tasks or participate in the situation. </a:t>
            </a:r>
          </a:p>
          <a:p>
            <a:pPr marL="342900" indent="-342900" fontAlgn="base">
              <a:spcBef>
                <a:spcPts val="400"/>
              </a:spcBef>
              <a:spcAft>
                <a:spcPts val="400"/>
              </a:spcAft>
              <a:buFont typeface="+mj-lt"/>
              <a:buAutoNum type="arabicPeriod"/>
            </a:pPr>
            <a:r>
              <a:rPr lang="en-US" sz="1800" b="0" dirty="0"/>
              <a:t>This can be done through simple role play style approaches or fully immersive and highly equipped facilities (such as clinical settings). Digital or VR simulations may be available in some disciplines.</a:t>
            </a:r>
          </a:p>
          <a:p>
            <a:pPr marL="342900" indent="-342900" fontAlgn="base">
              <a:spcBef>
                <a:spcPts val="400"/>
              </a:spcBef>
              <a:spcAft>
                <a:spcPts val="400"/>
              </a:spcAft>
              <a:buFont typeface="+mj-lt"/>
              <a:buAutoNum type="arabicPeriod"/>
            </a:pPr>
            <a:r>
              <a:rPr lang="en-US" sz="1800" b="0" dirty="0"/>
              <a:t>These would normally be assessed in situ or, if recorded, via playback.</a:t>
            </a:r>
            <a:endParaRPr lang="en-US" dirty="0"/>
          </a:p>
        </p:txBody>
      </p:sp>
      <p:sp>
        <p:nvSpPr>
          <p:cNvPr id="20" name="TextBox 19">
            <a:extLst>
              <a:ext uri="{FF2B5EF4-FFF2-40B4-BE49-F238E27FC236}">
                <a16:creationId xmlns:a16="http://schemas.microsoft.com/office/drawing/2014/main" id="{1B79AA4D-0AAF-37AD-22A9-23203A4996F8}"/>
              </a:ext>
            </a:extLst>
          </p:cNvPr>
          <p:cNvSpPr txBox="1"/>
          <p:nvPr/>
        </p:nvSpPr>
        <p:spPr>
          <a:xfrm>
            <a:off x="6822000" y="1591200"/>
            <a:ext cx="2604097"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Metacognition</a:t>
            </a:r>
          </a:p>
          <a:p>
            <a:pPr marL="251460" indent="-179705">
              <a:lnSpc>
                <a:spcPts val="2000"/>
              </a:lnSpc>
              <a:buFont typeface="Arial,Sans-Serif"/>
              <a:buChar char="•"/>
            </a:pPr>
            <a:r>
              <a:rPr lang="en-GB" sz="1600" dirty="0">
                <a:cs typeface="Calibri" panose="020F0502020204030204"/>
              </a:rPr>
              <a:t>Social intelligence</a:t>
            </a:r>
          </a:p>
          <a:p>
            <a:pPr marL="251460" indent="-179705">
              <a:lnSpc>
                <a:spcPts val="2000"/>
              </a:lnSpc>
              <a:buFont typeface="Arial,Sans-Serif"/>
              <a:buChar char="•"/>
            </a:pPr>
            <a:r>
              <a:rPr lang="en-GB" sz="1600" dirty="0">
                <a:cs typeface="Calibri" panose="020F0502020204030204"/>
              </a:rPr>
              <a:t>Adaptability</a:t>
            </a:r>
          </a:p>
          <a:p>
            <a:pPr marL="251460" indent="-179705">
              <a:lnSpc>
                <a:spcPts val="2000"/>
              </a:lnSpc>
              <a:buFont typeface="Arial,Sans-Serif"/>
              <a:buChar char="•"/>
            </a:pPr>
            <a:r>
              <a:rPr lang="en-GB" sz="1600" dirty="0">
                <a:cs typeface="Calibri" panose="020F0502020204030204"/>
              </a:rPr>
              <a:t>Applied knowledge</a:t>
            </a:r>
          </a:p>
          <a:p>
            <a:pPr marL="251460" indent="-179705">
              <a:lnSpc>
                <a:spcPts val="2000"/>
              </a:lnSpc>
              <a:buFont typeface="Arial,Sans-Serif"/>
              <a:buChar char="•"/>
            </a:pPr>
            <a:r>
              <a:rPr lang="en-GB" sz="1600" dirty="0">
                <a:cs typeface="Calibri" panose="020F0502020204030204"/>
              </a:rPr>
              <a:t>Practical competence</a:t>
            </a:r>
            <a:endParaRPr lang="en-GB" dirty="0"/>
          </a:p>
          <a:p>
            <a:pPr marL="251460" indent="-179705">
              <a:lnSpc>
                <a:spcPts val="2000"/>
              </a:lnSpc>
              <a:buFont typeface="Arial,Sans-Serif"/>
              <a:buChar char="•"/>
            </a:pPr>
            <a:r>
              <a:rPr lang="en-GB" sz="1600" dirty="0">
                <a:cs typeface="Calibri" panose="020F0502020204030204"/>
              </a:rPr>
              <a:t>Resilience</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p>
          <a:p>
            <a:r>
              <a:rPr lang="en-GB" sz="1600" dirty="0">
                <a:cs typeface="Times New Roman"/>
              </a:rPr>
              <a:t>The context would determine the mode of delivery. Students could be asked to submit reflections on learning from the simulation (written, audio, video</a:t>
            </a:r>
            <a:r>
              <a:rPr lang="en-GB" sz="1600" dirty="0">
                <a:latin typeface="Times New Roman"/>
                <a:cs typeface="Times New Roman"/>
              </a:rPr>
              <a:t>).</a:t>
            </a:r>
            <a:endParaRPr lang="en-US" sz="1600" dirty="0">
              <a:latin typeface="Times New Roman"/>
              <a:cs typeface="Times New Roman"/>
            </a:endParaRPr>
          </a:p>
        </p:txBody>
      </p:sp>
      <p:sp>
        <p:nvSpPr>
          <p:cNvPr id="4" name="Content Placeholder 2">
            <a:extLst>
              <a:ext uri="{FF2B5EF4-FFF2-40B4-BE49-F238E27FC236}">
                <a16:creationId xmlns:a16="http://schemas.microsoft.com/office/drawing/2014/main" id="{51054C6E-2958-8762-FB33-5D03EC21BCEC}"/>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A33F28E7-4CAB-46B2-65CB-10E35D2461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327" y="184823"/>
            <a:ext cx="504000" cy="504000"/>
          </a:xfrm>
          <a:prstGeom prst="rect">
            <a:avLst/>
          </a:prstGeom>
        </p:spPr>
      </p:pic>
      <p:pic>
        <p:nvPicPr>
          <p:cNvPr id="11" name="Graphic 10">
            <a:extLst>
              <a:ext uri="{FF2B5EF4-FFF2-40B4-BE49-F238E27FC236}">
                <a16:creationId xmlns:a16="http://schemas.microsoft.com/office/drawing/2014/main" id="{69C9FB42-D1A3-D481-07BC-FC0A3D5E837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60771" y="184823"/>
            <a:ext cx="504000" cy="504000"/>
          </a:xfrm>
          <a:prstGeom prst="rect">
            <a:avLst/>
          </a:prstGeom>
        </p:spPr>
      </p:pic>
      <p:pic>
        <p:nvPicPr>
          <p:cNvPr id="12" name="Graphic 11">
            <a:extLst>
              <a:ext uri="{FF2B5EF4-FFF2-40B4-BE49-F238E27FC236}">
                <a16:creationId xmlns:a16="http://schemas.microsoft.com/office/drawing/2014/main" id="{CD806746-A189-F2DC-7887-E79321556AF5}"/>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5BA6F0ED-8B22-58BA-0E3C-DCF3EF81B22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AADA0911-09B7-AED9-68B6-CED337E1999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CD8CA9B6-9EE6-06B4-46C5-DB20932B3A2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5" name="Graphic 4">
            <a:hlinkClick r:id="" action="ppaction://hlinkshowjump?jump=firstslide" highlightClick="1"/>
            <a:extLst>
              <a:ext uri="{FF2B5EF4-FFF2-40B4-BE49-F238E27FC236}">
                <a16:creationId xmlns:a16="http://schemas.microsoft.com/office/drawing/2014/main" id="{8D254424-244B-DD7A-FEC4-17ED130C897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6" name="Graphic 5">
            <a:hlinkClick r:id="rId18" action="ppaction://hlinksldjump" highlightClick="1"/>
            <a:extLst>
              <a:ext uri="{FF2B5EF4-FFF2-40B4-BE49-F238E27FC236}">
                <a16:creationId xmlns:a16="http://schemas.microsoft.com/office/drawing/2014/main" id="{DA7EA348-6D94-AC7B-5125-458987FF36C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40605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Style and profile</a:t>
            </a:r>
            <a:endParaRPr lang="en-GB" dirty="0">
              <a:cs typeface="Arial"/>
            </a:endParaRPr>
          </a:p>
        </p:txBody>
      </p:sp>
      <p:sp>
        <p:nvSpPr>
          <p:cNvPr id="5" name="Content Placeholder 4">
            <a:extLst>
              <a:ext uri="{FF2B5EF4-FFF2-40B4-BE49-F238E27FC236}">
                <a16:creationId xmlns:a16="http://schemas.microsoft.com/office/drawing/2014/main" id="{10F25689-CEFC-036B-EA52-087A0F56EE52}"/>
              </a:ext>
            </a:extLst>
          </p:cNvPr>
          <p:cNvSpPr>
            <a:spLocks noGrp="1"/>
          </p:cNvSpPr>
          <p:nvPr>
            <p:ph sz="half" idx="13"/>
          </p:nvPr>
        </p:nvSpPr>
        <p:spPr>
          <a:xfrm>
            <a:off x="377560" y="1602192"/>
            <a:ext cx="5754953" cy="4801864"/>
          </a:xfrm>
        </p:spPr>
        <p:txBody>
          <a:bodyPr/>
          <a:lstStyle/>
          <a:p>
            <a:r>
              <a:rPr lang="en-US" sz="1800" dirty="0">
                <a:cs typeface="Calibri" panose="020F0502020204030204"/>
              </a:rPr>
              <a:t>Suitable for: </a:t>
            </a:r>
            <a:br>
              <a:rPr lang="en-US" sz="1800" dirty="0">
                <a:cs typeface="Calibri" panose="020F0502020204030204"/>
              </a:rPr>
            </a:br>
            <a:r>
              <a:rPr lang="en-US" sz="1800" b="0" dirty="0"/>
              <a:t>disciplines such as creative writing, art, design, film where style signatures are key. </a:t>
            </a:r>
            <a:endParaRPr lang="en-US" dirty="0"/>
          </a:p>
          <a:p>
            <a:pPr fontAlgn="base"/>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use AI to generate a range of outputs in different genres or styles. </a:t>
            </a:r>
          </a:p>
          <a:p>
            <a:pPr marL="342900" indent="-342900" fontAlgn="base">
              <a:spcBef>
                <a:spcPts val="400"/>
              </a:spcBef>
              <a:spcAft>
                <a:spcPts val="400"/>
              </a:spcAft>
              <a:buFont typeface="+mj-lt"/>
              <a:buAutoNum type="arabicPeriod"/>
            </a:pPr>
            <a:r>
              <a:rPr lang="en-US" sz="1800" b="0" dirty="0"/>
              <a:t>They then consider which aspects of the output are true to the original and where it differs or misrepresents original and in what way ,e.g. sentence formation, word selection, punctuation and grammar, etc.</a:t>
            </a:r>
          </a:p>
          <a:p>
            <a:pPr marL="342900" indent="-342900" fontAlgn="base">
              <a:spcBef>
                <a:spcPts val="400"/>
              </a:spcBef>
              <a:spcAft>
                <a:spcPts val="400"/>
              </a:spcAft>
              <a:buFont typeface="+mj-lt"/>
              <a:buAutoNum type="arabicPeriod"/>
            </a:pPr>
            <a:r>
              <a:rPr lang="en-US" sz="1800" b="0" dirty="0"/>
              <a:t>Students document their thinking.</a:t>
            </a:r>
          </a:p>
          <a:p>
            <a:pPr marL="342900" indent="-342900" fontAlgn="base">
              <a:spcBef>
                <a:spcPts val="400"/>
              </a:spcBef>
              <a:spcAft>
                <a:spcPts val="400"/>
              </a:spcAft>
              <a:buFont typeface="+mj-lt"/>
              <a:buAutoNum type="arabicPeriod"/>
            </a:pPr>
            <a:r>
              <a:rPr lang="en-US" sz="1800" b="0" dirty="0"/>
              <a:t>Another application may be to ask students to produce work ‘in the style of’ then compare with the AI output (as well as the original).</a:t>
            </a:r>
          </a:p>
          <a:p>
            <a:endParaRPr lang="en-US" dirty="0"/>
          </a:p>
        </p:txBody>
      </p:sp>
      <p:sp>
        <p:nvSpPr>
          <p:cNvPr id="18" name="TextBox 17">
            <a:extLst>
              <a:ext uri="{FF2B5EF4-FFF2-40B4-BE49-F238E27FC236}">
                <a16:creationId xmlns:a16="http://schemas.microsoft.com/office/drawing/2014/main" id="{6376A315-1E5E-3E63-EA74-22FD478BCC5C}"/>
              </a:ext>
            </a:extLst>
          </p:cNvPr>
          <p:cNvSpPr txBox="1"/>
          <p:nvPr/>
        </p:nvSpPr>
        <p:spPr>
          <a:xfrm>
            <a:off x="6822000" y="1591200"/>
            <a:ext cx="2645999"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Critical evaluation</a:t>
            </a:r>
          </a:p>
          <a:p>
            <a:pPr marL="251460" indent="-179705">
              <a:lnSpc>
                <a:spcPts val="2000"/>
              </a:lnSpc>
              <a:buFont typeface="Arial,Sans-Serif"/>
              <a:buChar char="•"/>
            </a:pPr>
            <a:r>
              <a:rPr lang="en-GB" sz="1600" dirty="0">
                <a:cs typeface="Calibri" panose="020F0502020204030204"/>
              </a:rPr>
              <a:t>Understanding of creative practice and genres</a:t>
            </a:r>
          </a:p>
          <a:p>
            <a:pPr marL="251460" indent="-179705">
              <a:lnSpc>
                <a:spcPts val="2000"/>
              </a:lnSpc>
              <a:buFont typeface="Arial,Sans-Serif"/>
              <a:buChar char="•"/>
            </a:pPr>
            <a:r>
              <a:rPr lang="en-GB" sz="1600" dirty="0">
                <a:cs typeface="Calibri" panose="020F0502020204030204"/>
              </a:rPr>
              <a:t>Analysis</a:t>
            </a:r>
          </a:p>
          <a:p>
            <a:pPr marL="251460" indent="-179705">
              <a:lnSpc>
                <a:spcPts val="2000"/>
              </a:lnSpc>
              <a:buFont typeface="Arial,Sans-Serif"/>
              <a:buChar char="•"/>
            </a:pPr>
            <a:r>
              <a:rPr lang="en-GB" sz="1600" dirty="0">
                <a:cs typeface="Calibri" panose="020F0502020204030204"/>
              </a:rPr>
              <a:t>AI literacy</a:t>
            </a:r>
          </a:p>
          <a:p>
            <a:pPr marL="251460" indent="-179705">
              <a:lnSpc>
                <a:spcPts val="2000"/>
              </a:lnSpc>
              <a:buFont typeface="Arial,Sans-Serif"/>
              <a:buChar char="•"/>
            </a:pPr>
            <a:r>
              <a:rPr lang="en-GB" sz="1600" dirty="0">
                <a:cs typeface="Calibri" panose="020F0502020204030204"/>
              </a:rPr>
              <a:t>Individual creative practice</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p>
          <a:p>
            <a:r>
              <a:rPr lang="en-GB" sz="1600" dirty="0">
                <a:cs typeface="Times New Roman"/>
              </a:rPr>
              <a:t>A range of AI tools could be used depending on purpose. The output could be:</a:t>
            </a:r>
          </a:p>
          <a:p>
            <a:pPr marL="285750" indent="-285750">
              <a:buFont typeface="Arial" panose="020B0604020202020204" pitchFamily="34" charset="0"/>
              <a:buChar char="•"/>
            </a:pPr>
            <a:r>
              <a:rPr lang="en-GB" sz="1600" dirty="0">
                <a:cs typeface="Times New Roman"/>
              </a:rPr>
              <a:t>Live or recorded video.</a:t>
            </a:r>
          </a:p>
          <a:p>
            <a:pPr marL="285750" indent="-285750">
              <a:buFont typeface="Arial" panose="020B0604020202020204" pitchFamily="34" charset="0"/>
              <a:buChar char="•"/>
            </a:pPr>
            <a:r>
              <a:rPr lang="en-GB" sz="1600" dirty="0">
                <a:cs typeface="Times New Roman"/>
              </a:rPr>
              <a:t>Written document.</a:t>
            </a:r>
          </a:p>
          <a:p>
            <a:pPr marL="285750" indent="-285750">
              <a:buFont typeface="Arial" panose="020B0604020202020204" pitchFamily="34" charset="0"/>
              <a:buChar char="•"/>
            </a:pPr>
            <a:r>
              <a:rPr lang="en-GB" sz="1600" dirty="0">
                <a:cs typeface="Times New Roman"/>
              </a:rPr>
              <a:t>Blog post.</a:t>
            </a:r>
            <a:endParaRPr lang="en-US" sz="1600" dirty="0">
              <a:cs typeface="Times New Roman"/>
            </a:endParaRPr>
          </a:p>
        </p:txBody>
      </p:sp>
      <p:sp>
        <p:nvSpPr>
          <p:cNvPr id="6" name="Content Placeholder 2">
            <a:extLst>
              <a:ext uri="{FF2B5EF4-FFF2-40B4-BE49-F238E27FC236}">
                <a16:creationId xmlns:a16="http://schemas.microsoft.com/office/drawing/2014/main" id="{94BB6CAF-02A7-DE1A-3EDF-0951413D1871}"/>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61DCA1D6-CE04-3C99-8E71-2E027AADFF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11D1B666-4984-2807-D794-B7961A6239E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D5AC2E90-1A1D-5BAE-E7CF-49AE2215E9A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43CC4457-52CB-87F0-8412-610D2EA767EB}"/>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ED916956-D8D6-05AF-C7F5-4CFB12888C0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FAC59E06-3BB0-9C33-26F1-8FCC8DF2B310}"/>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41221203-F430-CC54-FDFB-0669EF8941E2}"/>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4" name="Graphic 3">
            <a:hlinkClick r:id="rId20" action="ppaction://hlinksldjump" highlightClick="1"/>
            <a:extLst>
              <a:ext uri="{FF2B5EF4-FFF2-40B4-BE49-F238E27FC236}">
                <a16:creationId xmlns:a16="http://schemas.microsoft.com/office/drawing/2014/main" id="{4C055D83-34FA-7903-6FDD-806AABBDD033}"/>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472214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Talk like TED</a:t>
            </a:r>
            <a:endParaRPr lang="en-GB" dirty="0">
              <a:cs typeface="Arial"/>
            </a:endParaRPr>
          </a:p>
        </p:txBody>
      </p:sp>
      <p:sp>
        <p:nvSpPr>
          <p:cNvPr id="3" name="Content Placeholder 2">
            <a:extLst>
              <a:ext uri="{FF2B5EF4-FFF2-40B4-BE49-F238E27FC236}">
                <a16:creationId xmlns:a16="http://schemas.microsoft.com/office/drawing/2014/main" id="{74F38DF4-F0AF-80E3-F19B-C4E550646C57}"/>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do a talk as if to a live audience along the lines of a Ted talk on topic of their choosing.</a:t>
            </a:r>
          </a:p>
          <a:p>
            <a:pPr marL="342900" indent="-342900" fontAlgn="base">
              <a:spcBef>
                <a:spcPts val="400"/>
              </a:spcBef>
              <a:spcAft>
                <a:spcPts val="400"/>
              </a:spcAft>
              <a:buFont typeface="+mj-lt"/>
              <a:buAutoNum type="arabicPeriod"/>
            </a:pPr>
            <a:r>
              <a:rPr lang="en-US" sz="1800" b="0" dirty="0"/>
              <a:t>Students discuss idea with tutor and then start to script their talk. This should have a narrative and ideally personal focus and aim to engage a non-specialist audience.</a:t>
            </a:r>
          </a:p>
          <a:p>
            <a:pPr marL="342900" indent="-342900" fontAlgn="base">
              <a:spcBef>
                <a:spcPts val="400"/>
              </a:spcBef>
              <a:spcAft>
                <a:spcPts val="400"/>
              </a:spcAft>
              <a:buFont typeface="+mj-lt"/>
              <a:buAutoNum type="arabicPeriod"/>
            </a:pPr>
            <a:r>
              <a:rPr lang="en-US" sz="1800" b="0" dirty="0"/>
              <a:t>This could be done as live event (in person or online) with several students presenting. Pre-recorded material (e.g. talking head or voice over slides dents who are not comfortable in front of live camera. </a:t>
            </a:r>
          </a:p>
          <a:p>
            <a:pPr marL="342900" indent="-342900" fontAlgn="base">
              <a:spcBef>
                <a:spcPts val="400"/>
              </a:spcBef>
              <a:spcAft>
                <a:spcPts val="400"/>
              </a:spcAft>
              <a:buFont typeface="+mj-lt"/>
              <a:buAutoNum type="arabicPeriod"/>
            </a:pPr>
            <a:r>
              <a:rPr lang="en-US" sz="1800" b="0" dirty="0"/>
              <a:t>Students should be available to answer questions from audience (usually peer group).</a:t>
            </a:r>
          </a:p>
          <a:p>
            <a:endParaRPr lang="en-US" dirty="0"/>
          </a:p>
          <a:p>
            <a:endParaRPr lang="en-US" dirty="0"/>
          </a:p>
        </p:txBody>
      </p:sp>
      <p:sp>
        <p:nvSpPr>
          <p:cNvPr id="20" name="TextBox 19">
            <a:extLst>
              <a:ext uri="{FF2B5EF4-FFF2-40B4-BE49-F238E27FC236}">
                <a16:creationId xmlns:a16="http://schemas.microsoft.com/office/drawing/2014/main" id="{96FACD84-1554-F524-AB89-9B7D9F5AB7D5}"/>
              </a:ext>
            </a:extLst>
          </p:cNvPr>
          <p:cNvSpPr txBox="1"/>
          <p:nvPr/>
        </p:nvSpPr>
        <p:spPr>
          <a:xfrm>
            <a:off x="6822000" y="1591200"/>
            <a:ext cx="2706828" cy="4732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Arial"/>
              </a:rPr>
              <a:t>Creativity</a:t>
            </a:r>
          </a:p>
          <a:p>
            <a:pPr marL="251460" indent="-179705">
              <a:lnSpc>
                <a:spcPts val="2000"/>
              </a:lnSpc>
              <a:buFont typeface="Arial,Sans-Serif"/>
              <a:buChar char="•"/>
            </a:pPr>
            <a:r>
              <a:rPr lang="en-GB" sz="1600" dirty="0">
                <a:cs typeface="Arial"/>
              </a:rPr>
              <a:t>Narrative structure</a:t>
            </a:r>
          </a:p>
          <a:p>
            <a:pPr marL="251460" indent="-179705">
              <a:lnSpc>
                <a:spcPts val="2000"/>
              </a:lnSpc>
              <a:buFont typeface="Arial,Sans-Serif"/>
              <a:buChar char="•"/>
            </a:pPr>
            <a:r>
              <a:rPr lang="en-GB" sz="1600" dirty="0">
                <a:cs typeface="Arial"/>
              </a:rPr>
              <a:t>Presentation skills</a:t>
            </a:r>
          </a:p>
          <a:p>
            <a:pPr marL="251460" indent="-179705">
              <a:lnSpc>
                <a:spcPts val="2000"/>
              </a:lnSpc>
              <a:buFont typeface="Arial,Sans-Serif"/>
              <a:buChar char="•"/>
            </a:pPr>
            <a:r>
              <a:rPr lang="en-GB" sz="1600" dirty="0">
                <a:cs typeface="Arial"/>
              </a:rPr>
              <a:t>Subject knowledge</a:t>
            </a:r>
          </a:p>
          <a:p>
            <a:pPr marL="251460" indent="-179705">
              <a:lnSpc>
                <a:spcPts val="2000"/>
              </a:lnSpc>
              <a:buFont typeface="Arial,Sans-Serif"/>
              <a:buChar char="•"/>
            </a:pPr>
            <a:r>
              <a:rPr lang="en-GB" sz="1600" dirty="0">
                <a:cs typeface="Arial"/>
              </a:rPr>
              <a:t>Social intelligence </a:t>
            </a:r>
            <a:endParaRPr lang="en-GB" dirty="0">
              <a:cs typeface="Calibri" panose="020F0502020204030204"/>
            </a:endParaRPr>
          </a:p>
          <a:p>
            <a:pPr marL="251460" indent="-179705">
              <a:lnSpc>
                <a:spcPts val="2000"/>
              </a:lnSpc>
              <a:buFont typeface="Arial,Sans-Serif"/>
              <a:buChar char="•"/>
            </a:pPr>
            <a:r>
              <a:rPr lang="en-GB" sz="1600" dirty="0">
                <a:cs typeface="Arial"/>
              </a:rPr>
              <a:t>Critical reflection</a:t>
            </a:r>
          </a:p>
          <a:p>
            <a:pPr marL="251460" indent="-179705">
              <a:lnSpc>
                <a:spcPts val="2000"/>
              </a:lnSpc>
              <a:buFont typeface="Arial,Sans-Serif"/>
              <a:buChar char="•"/>
            </a:pPr>
            <a:r>
              <a:rPr lang="en-GB" sz="1600" dirty="0">
                <a:cs typeface="Arial"/>
              </a:rPr>
              <a:t>Metacognition </a:t>
            </a:r>
          </a:p>
          <a:p>
            <a:pPr marL="71755">
              <a:lnSpc>
                <a:spcPts val="2000"/>
              </a:lnSpc>
            </a:pPr>
            <a:endParaRPr lang="en-GB" sz="1600" dirty="0">
              <a:cs typeface="Arial"/>
            </a:endParaRPr>
          </a:p>
          <a:p>
            <a:r>
              <a:rPr lang="en-GB" b="1" dirty="0">
                <a:cs typeface="Calibri" panose="020F0502020204030204"/>
              </a:rPr>
              <a:t>Formats</a:t>
            </a:r>
            <a:r>
              <a:rPr lang="en-GB" b="1" dirty="0">
                <a:cs typeface="Times New Roman"/>
              </a:rPr>
              <a:t> </a:t>
            </a:r>
            <a:endParaRPr lang="en-US" b="1" dirty="0">
              <a:cs typeface="Times New Roman"/>
            </a:endParaRPr>
          </a:p>
          <a:p>
            <a:pPr marL="251460" indent="-179705">
              <a:lnSpc>
                <a:spcPts val="2000"/>
              </a:lnSpc>
              <a:buFont typeface="Arial,Sans-Serif"/>
              <a:buChar char="•"/>
            </a:pPr>
            <a:r>
              <a:rPr lang="en-GB" sz="1600" dirty="0">
                <a:cs typeface="Arial"/>
              </a:rPr>
              <a:t>Live/ pre-recorded talk via </a:t>
            </a:r>
            <a:r>
              <a:rPr lang="en-GB" sz="1600" dirty="0" err="1">
                <a:cs typeface="Arial"/>
              </a:rPr>
              <a:t>webconference</a:t>
            </a:r>
            <a:r>
              <a:rPr lang="en-GB" sz="1600" dirty="0">
                <a:cs typeface="Arial"/>
              </a:rPr>
              <a:t> or recorded in- person event.</a:t>
            </a:r>
          </a:p>
          <a:p>
            <a:pPr marL="251460" indent="-179705">
              <a:lnSpc>
                <a:spcPts val="2000"/>
              </a:lnSpc>
              <a:buFont typeface="Arial,Sans-Serif"/>
              <a:buChar char="•"/>
            </a:pPr>
            <a:r>
              <a:rPr lang="en-GB" sz="1600" dirty="0">
                <a:cs typeface="Arial"/>
              </a:rPr>
              <a:t>Video of talk can be submitted with documentation reflecting on experience.</a:t>
            </a:r>
          </a:p>
        </p:txBody>
      </p:sp>
      <p:sp>
        <p:nvSpPr>
          <p:cNvPr id="4" name="Content Placeholder 2">
            <a:extLst>
              <a:ext uri="{FF2B5EF4-FFF2-40B4-BE49-F238E27FC236}">
                <a16:creationId xmlns:a16="http://schemas.microsoft.com/office/drawing/2014/main" id="{C024C4DC-F6FD-080C-44E8-270B1A23286D}"/>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9EE475CF-151C-0BA3-CBBE-645831E0AE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7" name="Graphic 6">
            <a:hlinkClick r:id="rId6" action="ppaction://hlinksldjump" highlightClick="1"/>
            <a:extLst>
              <a:ext uri="{FF2B5EF4-FFF2-40B4-BE49-F238E27FC236}">
                <a16:creationId xmlns:a16="http://schemas.microsoft.com/office/drawing/2014/main" id="{3191D9EF-D382-2164-E192-0EF97570E2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11" name="Graphic 10">
            <a:extLst>
              <a:ext uri="{FF2B5EF4-FFF2-40B4-BE49-F238E27FC236}">
                <a16:creationId xmlns:a16="http://schemas.microsoft.com/office/drawing/2014/main" id="{29CB644B-287A-2D7A-AB56-4BB6E314511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BCE9F0C9-50FF-FCB9-56CF-873966A76C6F}"/>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45D80D9A-D22A-FC36-45F4-7FCB9920DC0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FB21987A-D004-89D8-DABA-BF7AEF77137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4F7BD193-8268-FB00-3616-3E70DDFB9C81}"/>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8" name="Graphic 7">
            <a:hlinkClick r:id="rId19" action="ppaction://hlinksldjump" highlightClick="1"/>
            <a:extLst>
              <a:ext uri="{FF2B5EF4-FFF2-40B4-BE49-F238E27FC236}">
                <a16:creationId xmlns:a16="http://schemas.microsoft.com/office/drawing/2014/main" id="{B4B2CA8D-41CF-EF8A-4BBE-04E3EBA875E6}"/>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53685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Triple jump</a:t>
            </a:r>
            <a:endParaRPr lang="en-GB" dirty="0">
              <a:cs typeface="Arial"/>
            </a:endParaRPr>
          </a:p>
        </p:txBody>
      </p:sp>
      <p:sp>
        <p:nvSpPr>
          <p:cNvPr id="3" name="Content Placeholder 2">
            <a:extLst>
              <a:ext uri="{FF2B5EF4-FFF2-40B4-BE49-F238E27FC236}">
                <a16:creationId xmlns:a16="http://schemas.microsoft.com/office/drawing/2014/main" id="{8398E3A5-896D-1832-E4BD-C696D66F841E}"/>
              </a:ext>
            </a:extLst>
          </p:cNvPr>
          <p:cNvSpPr>
            <a:spLocks noGrp="1"/>
          </p:cNvSpPr>
          <p:nvPr>
            <p:ph sz="half" idx="13"/>
          </p:nvPr>
        </p:nvSpPr>
        <p:spPr>
          <a:xfrm>
            <a:off x="377560" y="1602192"/>
            <a:ext cx="6054483" cy="4801864"/>
          </a:xfrm>
        </p:spPr>
        <p:txBody>
          <a:bodyPr/>
          <a:lstStyle/>
          <a:p>
            <a:r>
              <a:rPr lang="en-US" sz="1700" dirty="0">
                <a:cs typeface="Calibri" panose="020F0502020204030204"/>
              </a:rPr>
              <a:t>Suitable for: </a:t>
            </a:r>
            <a:br>
              <a:rPr lang="en-US" sz="1700" dirty="0">
                <a:cs typeface="Calibri" panose="020F0502020204030204"/>
              </a:rPr>
            </a:br>
            <a:r>
              <a:rPr lang="en-US" sz="1700" b="0" dirty="0"/>
              <a:t>clinical settings but also disciplines such as law, surveying, architecture, human resources. </a:t>
            </a:r>
            <a:endParaRPr lang="en-US" sz="1700" dirty="0"/>
          </a:p>
          <a:p>
            <a:r>
              <a:rPr lang="en-US" sz="1700" dirty="0">
                <a:cs typeface="Calibri" panose="020F0502020204030204"/>
              </a:rPr>
              <a:t>Student activities</a:t>
            </a:r>
          </a:p>
          <a:p>
            <a:pPr marL="342900" indent="-342900" fontAlgn="base">
              <a:spcBef>
                <a:spcPts val="400"/>
              </a:spcBef>
              <a:spcAft>
                <a:spcPts val="400"/>
              </a:spcAft>
              <a:buFont typeface="+mj-lt"/>
              <a:buAutoNum type="arabicPeriod"/>
            </a:pPr>
            <a:r>
              <a:rPr lang="en-US" sz="1700" b="0" dirty="0"/>
              <a:t>Students are presented with an open problem from within a professional area which has multiple possible ways forward rather than a single answer. The problem is often framed through a role play approach e.g. ‘mock clinic’ or simulation with students in role of client or patient. </a:t>
            </a:r>
          </a:p>
          <a:p>
            <a:pPr marL="342900" indent="-342900" fontAlgn="base">
              <a:spcBef>
                <a:spcPts val="400"/>
              </a:spcBef>
              <a:spcAft>
                <a:spcPts val="400"/>
              </a:spcAft>
              <a:buFont typeface="+mj-lt"/>
              <a:buAutoNum type="arabicPeriod"/>
            </a:pPr>
            <a:r>
              <a:rPr lang="en-US" sz="1700" b="0" dirty="0"/>
              <a:t>The student meets with their ‘client/ patient’ to establish the situation and ask any clarifying questions. </a:t>
            </a:r>
          </a:p>
          <a:p>
            <a:pPr marL="342900" indent="-342900" fontAlgn="base">
              <a:spcBef>
                <a:spcPts val="400"/>
              </a:spcBef>
              <a:spcAft>
                <a:spcPts val="400"/>
              </a:spcAft>
              <a:buFont typeface="+mj-lt"/>
              <a:buAutoNum type="arabicPeriod"/>
            </a:pPr>
            <a:r>
              <a:rPr lang="en-US" sz="1700" b="0" dirty="0"/>
              <a:t>They research the issue using appropriate resources (2 to 3 hours). </a:t>
            </a:r>
          </a:p>
          <a:p>
            <a:pPr marL="342900" indent="-342900" fontAlgn="base">
              <a:spcBef>
                <a:spcPts val="400"/>
              </a:spcBef>
              <a:spcAft>
                <a:spcPts val="400"/>
              </a:spcAft>
              <a:buFont typeface="+mj-lt"/>
              <a:buAutoNum type="arabicPeriod"/>
            </a:pPr>
            <a:r>
              <a:rPr lang="en-US" sz="1700" b="0" dirty="0"/>
              <a:t>They then return to ‘client /patient’ and present recommendations. </a:t>
            </a:r>
          </a:p>
          <a:p>
            <a:pPr marL="342900" indent="-342900" fontAlgn="base">
              <a:spcBef>
                <a:spcPts val="400"/>
              </a:spcBef>
              <a:spcAft>
                <a:spcPts val="400"/>
              </a:spcAft>
              <a:buFont typeface="+mj-lt"/>
              <a:buAutoNum type="arabicPeriod"/>
            </a:pPr>
            <a:r>
              <a:rPr lang="en-US" sz="1700" b="0" dirty="0"/>
              <a:t>‘Client/patient’ feeds back on usefulness of process. </a:t>
            </a:r>
          </a:p>
          <a:p>
            <a:endParaRPr lang="en-US" sz="1700" dirty="0"/>
          </a:p>
        </p:txBody>
      </p:sp>
      <p:sp>
        <p:nvSpPr>
          <p:cNvPr id="20" name="TextBox 19">
            <a:extLst>
              <a:ext uri="{FF2B5EF4-FFF2-40B4-BE49-F238E27FC236}">
                <a16:creationId xmlns:a16="http://schemas.microsoft.com/office/drawing/2014/main" id="{2B0FEA98-8CDB-5043-468A-F32DC9FABAA5}"/>
              </a:ext>
            </a:extLst>
          </p:cNvPr>
          <p:cNvSpPr txBox="1"/>
          <p:nvPr/>
        </p:nvSpPr>
        <p:spPr>
          <a:xfrm>
            <a:off x="6822000" y="1591200"/>
            <a:ext cx="2491671" cy="3190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Divergent thinking</a:t>
            </a:r>
          </a:p>
          <a:p>
            <a:pPr marL="251460" indent="-179705">
              <a:lnSpc>
                <a:spcPts val="2000"/>
              </a:lnSpc>
              <a:buFont typeface="Arial,Sans-Serif"/>
              <a:buChar char="•"/>
            </a:pPr>
            <a:r>
              <a:rPr lang="en-GB" sz="1600" dirty="0">
                <a:cs typeface="Calibri" panose="020F0502020204030204"/>
              </a:rPr>
              <a:t>Emotional intelligence</a:t>
            </a:r>
          </a:p>
          <a:p>
            <a:pPr marL="251460" indent="-179705">
              <a:lnSpc>
                <a:spcPts val="2000"/>
              </a:lnSpc>
              <a:buFont typeface="Arial,Sans-Serif"/>
              <a:buChar char="•"/>
            </a:pPr>
            <a:r>
              <a:rPr lang="en-GB" sz="1600" dirty="0">
                <a:cs typeface="Calibri" panose="020F0502020204030204"/>
              </a:rPr>
              <a:t>Communication</a:t>
            </a:r>
          </a:p>
          <a:p>
            <a:pPr marL="251460" indent="-179705">
              <a:lnSpc>
                <a:spcPts val="2000"/>
              </a:lnSpc>
              <a:buFont typeface="Arial,Sans-Serif"/>
              <a:buChar char="•"/>
            </a:pPr>
            <a:r>
              <a:rPr lang="en-GB" sz="1600" dirty="0">
                <a:cs typeface="Calibri" panose="020F0502020204030204"/>
              </a:rPr>
              <a:t>Research </a:t>
            </a:r>
          </a:p>
          <a:p>
            <a:pPr marL="251460" indent="-179705">
              <a:lnSpc>
                <a:spcPts val="2000"/>
              </a:lnSpc>
              <a:buFont typeface="Arial,Sans-Serif"/>
              <a:buChar char="•"/>
            </a:pPr>
            <a:r>
              <a:rPr lang="en-GB" sz="1600" dirty="0">
                <a:cs typeface="Calibri" panose="020F0502020204030204"/>
              </a:rPr>
              <a:t>Contextual intelligence</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285750" indent="-285750">
              <a:buFont typeface="Arial" panose="020B0604020202020204" pitchFamily="34" charset="0"/>
              <a:buChar char="•"/>
            </a:pPr>
            <a:r>
              <a:rPr lang="en-GB" sz="1600" dirty="0">
                <a:cs typeface="Calibri" panose="020F0502020204030204"/>
              </a:rPr>
              <a:t>Process could be documented via video (for live in person or online activity).</a:t>
            </a:r>
          </a:p>
        </p:txBody>
      </p:sp>
      <p:sp>
        <p:nvSpPr>
          <p:cNvPr id="4" name="Content Placeholder 2">
            <a:extLst>
              <a:ext uri="{FF2B5EF4-FFF2-40B4-BE49-F238E27FC236}">
                <a16:creationId xmlns:a16="http://schemas.microsoft.com/office/drawing/2014/main" id="{A4760486-2177-41F5-A35B-E91E55DC71A4}"/>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96D9FF65-7607-F3E2-8E16-54D375C6ED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9B62BF4F-29B6-25E9-E4A0-A8A1947CED8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327" y="184823"/>
            <a:ext cx="504000" cy="504000"/>
          </a:xfrm>
          <a:prstGeom prst="rect">
            <a:avLst/>
          </a:prstGeom>
        </p:spPr>
      </p:pic>
      <p:pic>
        <p:nvPicPr>
          <p:cNvPr id="9" name="Graphic 8">
            <a:extLst>
              <a:ext uri="{FF2B5EF4-FFF2-40B4-BE49-F238E27FC236}">
                <a16:creationId xmlns:a16="http://schemas.microsoft.com/office/drawing/2014/main" id="{37B37A56-254E-98C8-45A6-F9AD67B45C7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9816" y="184823"/>
            <a:ext cx="504000" cy="504000"/>
          </a:xfrm>
          <a:prstGeom prst="rect">
            <a:avLst/>
          </a:prstGeom>
        </p:spPr>
      </p:pic>
      <p:pic>
        <p:nvPicPr>
          <p:cNvPr id="11" name="Graphic 10">
            <a:extLst>
              <a:ext uri="{FF2B5EF4-FFF2-40B4-BE49-F238E27FC236}">
                <a16:creationId xmlns:a16="http://schemas.microsoft.com/office/drawing/2014/main" id="{466BC829-8923-4A5B-66BB-730CDAF83054}"/>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78580" y="184823"/>
            <a:ext cx="504000" cy="504000"/>
          </a:xfrm>
          <a:prstGeom prst="rect">
            <a:avLst/>
          </a:prstGeom>
        </p:spPr>
      </p:pic>
      <p:pic>
        <p:nvPicPr>
          <p:cNvPr id="13" name="Graphic 12">
            <a:extLst>
              <a:ext uri="{FF2B5EF4-FFF2-40B4-BE49-F238E27FC236}">
                <a16:creationId xmlns:a16="http://schemas.microsoft.com/office/drawing/2014/main" id="{32116A92-F1D5-C2DA-222D-7D32EDB5ACE9}"/>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32007" y="184823"/>
            <a:ext cx="504000" cy="504000"/>
          </a:xfrm>
          <a:prstGeom prst="rect">
            <a:avLst/>
          </a:prstGeom>
        </p:spPr>
      </p:pic>
      <p:pic>
        <p:nvPicPr>
          <p:cNvPr id="16" name="Graphic 15">
            <a:extLst>
              <a:ext uri="{FF2B5EF4-FFF2-40B4-BE49-F238E27FC236}">
                <a16:creationId xmlns:a16="http://schemas.microsoft.com/office/drawing/2014/main" id="{598B6C7A-9CCA-A1EA-A30D-AFEBCEB61891}"/>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14198" y="184823"/>
            <a:ext cx="504000" cy="504000"/>
          </a:xfrm>
          <a:prstGeom prst="rect">
            <a:avLst/>
          </a:prstGeom>
        </p:spPr>
      </p:pic>
      <p:pic>
        <p:nvPicPr>
          <p:cNvPr id="5" name="Graphic 4">
            <a:hlinkClick r:id="" action="ppaction://hlinkshowjump?jump=firstslide" highlightClick="1"/>
            <a:extLst>
              <a:ext uri="{FF2B5EF4-FFF2-40B4-BE49-F238E27FC236}">
                <a16:creationId xmlns:a16="http://schemas.microsoft.com/office/drawing/2014/main" id="{9856BEA1-8B66-0A06-60C5-494B2E2BFA59}"/>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73633" y="188913"/>
            <a:ext cx="504000" cy="504000"/>
          </a:xfrm>
          <a:prstGeom prst="rect">
            <a:avLst/>
          </a:prstGeom>
        </p:spPr>
      </p:pic>
      <p:pic>
        <p:nvPicPr>
          <p:cNvPr id="7" name="Graphic 6">
            <a:hlinkClick r:id="rId19" action="ppaction://hlinksldjump" highlightClick="1"/>
            <a:extLst>
              <a:ext uri="{FF2B5EF4-FFF2-40B4-BE49-F238E27FC236}">
                <a16:creationId xmlns:a16="http://schemas.microsoft.com/office/drawing/2014/main" id="{E37E2D35-00F3-B2EB-04F6-D74C5D8FE7C9}"/>
              </a:ext>
              <a:ext uri="{C183D7F6-B498-43B3-948B-1728B52AA6E4}">
                <adec:decorative xmlns:adec="http://schemas.microsoft.com/office/drawing/2017/decorative" val="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24750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3CBAA4-ABE6-228F-D64F-E0C3B12A2A6D}"/>
              </a:ext>
            </a:extLst>
          </p:cNvPr>
          <p:cNvSpPr>
            <a:spLocks noGrp="1"/>
          </p:cNvSpPr>
          <p:nvPr>
            <p:ph type="title"/>
          </p:nvPr>
        </p:nvSpPr>
        <p:spPr/>
        <p:txBody>
          <a:bodyPr/>
          <a:lstStyle/>
          <a:p>
            <a:r>
              <a:rPr lang="en-US" dirty="0"/>
              <a:t>Star ratings explained</a:t>
            </a:r>
          </a:p>
        </p:txBody>
      </p:sp>
      <p:sp>
        <p:nvSpPr>
          <p:cNvPr id="7" name="Text Placeholder 6">
            <a:extLst>
              <a:ext uri="{FF2B5EF4-FFF2-40B4-BE49-F238E27FC236}">
                <a16:creationId xmlns:a16="http://schemas.microsoft.com/office/drawing/2014/main" id="{F3F8AC33-45CC-D33F-1631-A50EC6F63F7F}"/>
              </a:ext>
            </a:extLst>
          </p:cNvPr>
          <p:cNvSpPr>
            <a:spLocks noGrp="1"/>
          </p:cNvSpPr>
          <p:nvPr>
            <p:ph type="body" idx="13"/>
          </p:nvPr>
        </p:nvSpPr>
        <p:spPr>
          <a:xfrm>
            <a:off x="478366" y="2184130"/>
            <a:ext cx="7811196" cy="3460464"/>
          </a:xfrm>
        </p:spPr>
        <p:txBody>
          <a:bodyPr/>
          <a:lstStyle/>
          <a:p>
            <a:r>
              <a:rPr lang="en-US" sz="3200" dirty="0">
                <a:solidFill>
                  <a:srgbClr val="FCC975"/>
                </a:solidFill>
              </a:rPr>
              <a:t>The star ratings on these cards show one perspective on the characteristics of each assessment type. Users should debate and discuss these judgements and come to their own view. </a:t>
            </a:r>
          </a:p>
          <a:p>
            <a:endParaRPr lang="en-US" dirty="0">
              <a:solidFill>
                <a:schemeClr val="accent6"/>
              </a:solidFill>
            </a:endParaRPr>
          </a:p>
        </p:txBody>
      </p:sp>
      <p:sp>
        <p:nvSpPr>
          <p:cNvPr id="8" name="TextBox 7">
            <a:extLst>
              <a:ext uri="{FF2B5EF4-FFF2-40B4-BE49-F238E27FC236}">
                <a16:creationId xmlns:a16="http://schemas.microsoft.com/office/drawing/2014/main" id="{68411143-521D-6763-A32D-C7FDCFADE515}"/>
              </a:ext>
              <a:ext uri="{C183D7F6-B498-43B3-948B-1728B52AA6E4}">
                <adec:decorative xmlns:adec="http://schemas.microsoft.com/office/drawing/2017/decorative" val="1"/>
              </a:ext>
            </a:extLst>
          </p:cNvPr>
          <p:cNvSpPr txBox="1"/>
          <p:nvPr/>
        </p:nvSpPr>
        <p:spPr>
          <a:xfrm>
            <a:off x="6832113" y="4835306"/>
            <a:ext cx="4882050" cy="1089244"/>
          </a:xfrm>
          <a:prstGeom prst="rect">
            <a:avLst/>
          </a:prstGeom>
          <a:noFill/>
        </p:spPr>
        <p:txBody>
          <a:bodyPr wrap="square" lIns="0" tIns="0" rIns="0" bIns="0" anchor="t">
            <a:noAutofit/>
          </a:bodyPr>
          <a:lstStyle/>
          <a:p>
            <a:pPr algn="r"/>
            <a:r>
              <a:rPr lang="en-GB" sz="8400" dirty="0">
                <a:ln w="12700">
                  <a:solidFill>
                    <a:schemeClr val="accent6"/>
                  </a:solidFill>
                </a:ln>
                <a:noFill/>
                <a:ea typeface="+mn-lt"/>
                <a:cs typeface="+mn-lt"/>
              </a:rPr>
              <a:t>★★★★★</a:t>
            </a:r>
            <a:endParaRPr lang="en-GB" sz="8400" dirty="0">
              <a:ln w="12700">
                <a:solidFill>
                  <a:schemeClr val="accent6"/>
                </a:solidFill>
              </a:ln>
              <a:noFill/>
              <a:cs typeface="Calibri"/>
            </a:endParaRPr>
          </a:p>
        </p:txBody>
      </p:sp>
      <p:pic>
        <p:nvPicPr>
          <p:cNvPr id="2" name="Graphic 1">
            <a:hlinkClick r:id="" action="ppaction://hlinkshowjump?jump=firstslide" highlightClick="1"/>
            <a:extLst>
              <a:ext uri="{FF2B5EF4-FFF2-40B4-BE49-F238E27FC236}">
                <a16:creationId xmlns:a16="http://schemas.microsoft.com/office/drawing/2014/main" id="{A78D3C74-7F6F-A937-A62F-8D60B4FDDC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3633" y="188913"/>
            <a:ext cx="504000" cy="504000"/>
          </a:xfrm>
          <a:prstGeom prst="rect">
            <a:avLst/>
          </a:prstGeom>
        </p:spPr>
      </p:pic>
      <p:pic>
        <p:nvPicPr>
          <p:cNvPr id="3" name="Graphic 2">
            <a:hlinkClick r:id="rId5" action="ppaction://hlinksldjump" highlightClick="1"/>
            <a:extLst>
              <a:ext uri="{FF2B5EF4-FFF2-40B4-BE49-F238E27FC236}">
                <a16:creationId xmlns:a16="http://schemas.microsoft.com/office/drawing/2014/main" id="{26F1DD60-CF06-ACB8-1777-3A5A19E30B8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616077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err="1">
                <a:cs typeface="Arial"/>
              </a:rPr>
              <a:t>Visualise</a:t>
            </a:r>
            <a:r>
              <a:rPr lang="en-US" dirty="0">
                <a:cs typeface="Arial"/>
              </a:rPr>
              <a:t> a concept</a:t>
            </a:r>
            <a:endParaRPr lang="en-GB" dirty="0">
              <a:cs typeface="Arial"/>
            </a:endParaRPr>
          </a:p>
        </p:txBody>
      </p:sp>
      <p:sp>
        <p:nvSpPr>
          <p:cNvPr id="5" name="Content Placeholder 4">
            <a:extLst>
              <a:ext uri="{FF2B5EF4-FFF2-40B4-BE49-F238E27FC236}">
                <a16:creationId xmlns:a16="http://schemas.microsoft.com/office/drawing/2014/main" id="{0A6EF252-602F-4918-174E-8BB353A7DBA0}"/>
              </a:ext>
            </a:extLst>
          </p:cNvPr>
          <p:cNvSpPr>
            <a:spLocks noGrp="1"/>
          </p:cNvSpPr>
          <p:nvPr>
            <p:ph sz="half" idx="13"/>
          </p:nvPr>
        </p:nvSpPr>
        <p:spPr/>
        <p:txBody>
          <a:bodyPr/>
          <a:lstStyle/>
          <a:p>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select a term or concept to represent visually. They then write words describing this and generate an AI-generated image from appropriate software.</a:t>
            </a:r>
          </a:p>
          <a:p>
            <a:pPr marL="342900" indent="-342900" fontAlgn="base">
              <a:spcBef>
                <a:spcPts val="400"/>
              </a:spcBef>
              <a:spcAft>
                <a:spcPts val="400"/>
              </a:spcAft>
              <a:buFont typeface="+mj-lt"/>
              <a:buAutoNum type="arabicPeriod"/>
            </a:pPr>
            <a:r>
              <a:rPr lang="en-US" sz="1800" b="0" dirty="0"/>
              <a:t>They then write a five-minute essay describing the image and linking it to the original term/concept.</a:t>
            </a:r>
          </a:p>
          <a:p>
            <a:pPr marL="342900" indent="-342900" fontAlgn="base">
              <a:spcBef>
                <a:spcPts val="400"/>
              </a:spcBef>
              <a:spcAft>
                <a:spcPts val="400"/>
              </a:spcAft>
              <a:buFont typeface="+mj-lt"/>
              <a:buAutoNum type="arabicPeriod"/>
            </a:pPr>
            <a:r>
              <a:rPr lang="en-US" sz="1800" b="0" dirty="0"/>
              <a:t>Students then adapt their image prompts for the AI image generator to create an improved image reflecting their understanding of the term/concept. </a:t>
            </a:r>
          </a:p>
          <a:p>
            <a:pPr marL="342900" indent="-342900" fontAlgn="base">
              <a:spcBef>
                <a:spcPts val="400"/>
              </a:spcBef>
              <a:spcAft>
                <a:spcPts val="400"/>
              </a:spcAft>
              <a:buFont typeface="+mj-lt"/>
              <a:buAutoNum type="arabicPeriod"/>
            </a:pPr>
            <a:r>
              <a:rPr lang="en-US" sz="1800" b="0" dirty="0"/>
              <a:t>Students present or submit their images and short reflective pieces. </a:t>
            </a:r>
          </a:p>
          <a:p>
            <a:endParaRPr lang="en-US" dirty="0"/>
          </a:p>
        </p:txBody>
      </p:sp>
      <p:sp>
        <p:nvSpPr>
          <p:cNvPr id="18" name="TextBox 17">
            <a:extLst>
              <a:ext uri="{FF2B5EF4-FFF2-40B4-BE49-F238E27FC236}">
                <a16:creationId xmlns:a16="http://schemas.microsoft.com/office/drawing/2014/main" id="{ED166290-3039-5D4E-2F56-1E974163CCAE}"/>
              </a:ext>
            </a:extLst>
          </p:cNvPr>
          <p:cNvSpPr txBox="1"/>
          <p:nvPr/>
        </p:nvSpPr>
        <p:spPr>
          <a:xfrm>
            <a:off x="6822000" y="1591200"/>
            <a:ext cx="2643495" cy="3983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Conceptual understanding </a:t>
            </a:r>
          </a:p>
          <a:p>
            <a:pPr marL="251460" indent="-179705">
              <a:lnSpc>
                <a:spcPts val="2000"/>
              </a:lnSpc>
              <a:buFont typeface="Arial,Sans-Serif"/>
              <a:buChar char="•"/>
            </a:pPr>
            <a:r>
              <a:rPr lang="en-GB" sz="1600" dirty="0">
                <a:cs typeface="Calibri" panose="020F0502020204030204"/>
              </a:rPr>
              <a:t>AI prompt engineering </a:t>
            </a:r>
          </a:p>
          <a:p>
            <a:pPr marL="251460" indent="-179705">
              <a:lnSpc>
                <a:spcPts val="2000"/>
              </a:lnSpc>
              <a:buFont typeface="Arial,Sans-Serif"/>
              <a:buChar char="•"/>
            </a:pPr>
            <a:r>
              <a:rPr lang="en-GB" sz="1600" dirty="0">
                <a:cs typeface="Calibri" panose="020F0502020204030204"/>
              </a:rPr>
              <a:t>Evaluation</a:t>
            </a:r>
            <a:endParaRPr lang="en-GB" dirty="0"/>
          </a:p>
          <a:p>
            <a:pPr marL="251460" indent="-179705">
              <a:lnSpc>
                <a:spcPts val="2000"/>
              </a:lnSpc>
              <a:buFont typeface="Arial,Sans-Serif"/>
              <a:buChar char="•"/>
            </a:pPr>
            <a:r>
              <a:rPr lang="en-GB" sz="1600" dirty="0">
                <a:cs typeface="Calibri" panose="020F0502020204030204"/>
              </a:rPr>
              <a:t>Reflection</a:t>
            </a:r>
          </a:p>
          <a:p>
            <a:pPr marL="251460" indent="-179705">
              <a:lnSpc>
                <a:spcPts val="2000"/>
              </a:lnSpc>
              <a:buFont typeface="Arial,Sans-Serif"/>
              <a:buChar char="•"/>
            </a:pPr>
            <a:r>
              <a:rPr lang="en-GB" sz="1600" dirty="0">
                <a:cs typeface="Calibri" panose="020F0502020204030204"/>
              </a:rPr>
              <a:t>Communication</a:t>
            </a:r>
            <a:endParaRPr lang="en-GB" dirty="0"/>
          </a:p>
          <a:p>
            <a:pPr marL="251460" indent="-179705">
              <a:lnSpc>
                <a:spcPts val="2000"/>
              </a:lnSpc>
              <a:buFont typeface="Arial,Sans-Serif"/>
              <a:buChar char="•"/>
            </a:pPr>
            <a:r>
              <a:rPr lang="en-GB" sz="1600" dirty="0">
                <a:cs typeface="Calibri" panose="020F0502020204030204"/>
              </a:rPr>
              <a:t>Writing skills </a:t>
            </a:r>
            <a:endParaRPr lang="en-GB" dirty="0">
              <a:cs typeface="Calibri" panose="020F0502020204030204"/>
            </a:endParaRP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357505" indent="-285750">
              <a:lnSpc>
                <a:spcPts val="2000"/>
              </a:lnSpc>
              <a:buFont typeface="Arial" panose="020B0604020202020204" pitchFamily="34" charset="0"/>
              <a:buChar char="•"/>
            </a:pPr>
            <a:r>
              <a:rPr lang="en-GB" sz="1600" dirty="0">
                <a:cs typeface="Calibri" panose="020F0502020204030204"/>
              </a:rPr>
              <a:t>Live or pre-recorded presentation.</a:t>
            </a:r>
          </a:p>
          <a:p>
            <a:pPr marL="357505" indent="-285750">
              <a:lnSpc>
                <a:spcPts val="2000"/>
              </a:lnSpc>
              <a:buFont typeface="Arial" panose="020B0604020202020204" pitchFamily="34" charset="0"/>
              <a:buChar char="•"/>
            </a:pPr>
            <a:r>
              <a:rPr lang="en-GB" sz="1600" dirty="0">
                <a:cs typeface="Calibri" panose="020F0502020204030204"/>
              </a:rPr>
              <a:t>Blog. </a:t>
            </a:r>
          </a:p>
          <a:p>
            <a:pPr marL="357505" indent="-285750">
              <a:lnSpc>
                <a:spcPts val="2000"/>
              </a:lnSpc>
              <a:buFont typeface="Arial" panose="020B0604020202020204" pitchFamily="34" charset="0"/>
              <a:buChar char="•"/>
            </a:pPr>
            <a:r>
              <a:rPr lang="en-GB" sz="1600" dirty="0">
                <a:cs typeface="Calibri" panose="020F0502020204030204"/>
              </a:rPr>
              <a:t>Document with image embedded. </a:t>
            </a:r>
          </a:p>
        </p:txBody>
      </p:sp>
      <p:sp>
        <p:nvSpPr>
          <p:cNvPr id="6" name="Content Placeholder 2">
            <a:extLst>
              <a:ext uri="{FF2B5EF4-FFF2-40B4-BE49-F238E27FC236}">
                <a16:creationId xmlns:a16="http://schemas.microsoft.com/office/drawing/2014/main" id="{1B33E22B-6138-34A9-A58E-D8C21B03E42F}"/>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7" name="Graphic 6">
            <a:hlinkClick r:id="rId3" action="ppaction://hlinksldjump" highlightClick="1"/>
            <a:extLst>
              <a:ext uri="{FF2B5EF4-FFF2-40B4-BE49-F238E27FC236}">
                <a16:creationId xmlns:a16="http://schemas.microsoft.com/office/drawing/2014/main" id="{265F9B07-6B4D-6D19-15EF-9FF026BF1A0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8" name="Graphic 7">
            <a:hlinkClick r:id="rId6" action="ppaction://hlinksldjump" highlightClick="1"/>
            <a:extLst>
              <a:ext uri="{FF2B5EF4-FFF2-40B4-BE49-F238E27FC236}">
                <a16:creationId xmlns:a16="http://schemas.microsoft.com/office/drawing/2014/main" id="{4D93A2C1-9DDC-53CA-C933-D6A61078681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C02A1720-3197-5673-619D-A005BF95237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9" name="Graphic 8">
            <a:extLst>
              <a:ext uri="{FF2B5EF4-FFF2-40B4-BE49-F238E27FC236}">
                <a16:creationId xmlns:a16="http://schemas.microsoft.com/office/drawing/2014/main" id="{D6644934-06A5-8990-485A-AFF9BD270ABA}"/>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F6D05D24-2BD3-0308-6C88-45FF162C5CAE}"/>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1FB0D6A3-68FE-ABFD-FC34-CDB1D4B7CB0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D54AF048-EFF4-4F02-B2D7-161C82E4B4D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4" name="Graphic 3">
            <a:hlinkClick r:id="rId20" action="ppaction://hlinksldjump" highlightClick="1"/>
            <a:extLst>
              <a:ext uri="{FF2B5EF4-FFF2-40B4-BE49-F238E27FC236}">
                <a16:creationId xmlns:a16="http://schemas.microsoft.com/office/drawing/2014/main" id="{AA3D08FF-2920-A27E-F4AD-B4993E7D818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908266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Work-based assessment</a:t>
            </a:r>
            <a:endParaRPr lang="en-GB" dirty="0">
              <a:cs typeface="Arial"/>
            </a:endParaRPr>
          </a:p>
        </p:txBody>
      </p:sp>
      <p:sp>
        <p:nvSpPr>
          <p:cNvPr id="3" name="Content Placeholder 2">
            <a:extLst>
              <a:ext uri="{FF2B5EF4-FFF2-40B4-BE49-F238E27FC236}">
                <a16:creationId xmlns:a16="http://schemas.microsoft.com/office/drawing/2014/main" id="{46E6396A-953A-B8BA-D253-06E997CB650B}"/>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This assessment is carried out over a period of time and may include a range of work-based tasks relevant to professional context. </a:t>
            </a:r>
          </a:p>
          <a:p>
            <a:pPr marL="342900" indent="-342900" fontAlgn="base">
              <a:spcBef>
                <a:spcPts val="400"/>
              </a:spcBef>
              <a:spcAft>
                <a:spcPts val="400"/>
              </a:spcAft>
              <a:buFont typeface="+mj-lt"/>
              <a:buAutoNum type="arabicPeriod"/>
            </a:pPr>
            <a:r>
              <a:rPr lang="en-US" sz="1800" b="0" dirty="0"/>
              <a:t>Students are provided with framework to enable them to record, reflect and report on workplace learning and to relate this to the learning they do in class.</a:t>
            </a:r>
          </a:p>
          <a:p>
            <a:pPr marL="342900" indent="-342900" fontAlgn="base">
              <a:spcBef>
                <a:spcPts val="400"/>
              </a:spcBef>
              <a:spcAft>
                <a:spcPts val="400"/>
              </a:spcAft>
              <a:buFont typeface="+mj-lt"/>
              <a:buAutoNum type="arabicPeriod"/>
            </a:pPr>
            <a:r>
              <a:rPr lang="en-US" sz="1800" b="0" dirty="0"/>
              <a:t>The student can also be tasked with liaising between workplace and institution where appropriate and working with both to ensure channels of communication are maintained and that access to relevant documentation is provided to all concerned. The degree of responsibility will depend on the level of the student. </a:t>
            </a:r>
          </a:p>
          <a:p>
            <a:pPr fontAlgn="base">
              <a:spcBef>
                <a:spcPts val="400"/>
              </a:spcBef>
              <a:spcAft>
                <a:spcPts val="400"/>
              </a:spcAft>
            </a:pPr>
            <a:r>
              <a:rPr lang="en-US" sz="1800" b="0" i="1" dirty="0"/>
              <a:t>NB: There needs to be clear communication of expectation, criteria and standards between student, workplace mentors and academic staff.  </a:t>
            </a:r>
          </a:p>
        </p:txBody>
      </p:sp>
      <p:sp>
        <p:nvSpPr>
          <p:cNvPr id="19" name="TextBox 18">
            <a:extLst>
              <a:ext uri="{FF2B5EF4-FFF2-40B4-BE49-F238E27FC236}">
                <a16:creationId xmlns:a16="http://schemas.microsoft.com/office/drawing/2014/main" id="{9477BE40-C205-575C-0194-05EC0B25DFA9}"/>
              </a:ext>
            </a:extLst>
          </p:cNvPr>
          <p:cNvSpPr txBox="1"/>
          <p:nvPr/>
        </p:nvSpPr>
        <p:spPr>
          <a:xfrm>
            <a:off x="6822000" y="1591200"/>
            <a:ext cx="2611997" cy="5078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US" dirty="0">
              <a:cs typeface="Calibri" panose="020F0502020204030204"/>
            </a:endParaRPr>
          </a:p>
          <a:p>
            <a:pPr marL="251460" indent="-179705">
              <a:lnSpc>
                <a:spcPts val="2000"/>
              </a:lnSpc>
              <a:buFont typeface="Arial,Sans-Serif"/>
              <a:buChar char="•"/>
            </a:pPr>
            <a:r>
              <a:rPr lang="en-GB" sz="1600" dirty="0">
                <a:ea typeface="Calibri"/>
                <a:cs typeface="Calibri" panose="020F0502020204030204"/>
              </a:rPr>
              <a:t>Contextual understanding</a:t>
            </a:r>
          </a:p>
          <a:p>
            <a:pPr marL="251460" indent="-179705">
              <a:lnSpc>
                <a:spcPts val="2000"/>
              </a:lnSpc>
              <a:buFont typeface="Arial,Sans-Serif"/>
              <a:buChar char="•"/>
            </a:pPr>
            <a:r>
              <a:rPr lang="en-GB" sz="1600" dirty="0">
                <a:ea typeface="Calibri"/>
                <a:cs typeface="Calibri" panose="020F0502020204030204"/>
              </a:rPr>
              <a:t>Practical application</a:t>
            </a:r>
          </a:p>
          <a:p>
            <a:pPr marL="251460" indent="-179705">
              <a:lnSpc>
                <a:spcPts val="2000"/>
              </a:lnSpc>
              <a:buFont typeface="Arial,Sans-Serif"/>
              <a:buChar char="•"/>
            </a:pPr>
            <a:r>
              <a:rPr lang="en-GB" sz="1600" dirty="0">
                <a:ea typeface="Calibri"/>
                <a:cs typeface="Calibri" panose="020F0502020204030204"/>
              </a:rPr>
              <a:t>Professional competence</a:t>
            </a:r>
          </a:p>
          <a:p>
            <a:pPr marL="251460" indent="-179705">
              <a:lnSpc>
                <a:spcPts val="2000"/>
              </a:lnSpc>
              <a:buFont typeface="Arial,Sans-Serif"/>
              <a:buChar char="•"/>
            </a:pPr>
            <a:r>
              <a:rPr lang="en-GB" sz="1600" dirty="0">
                <a:ea typeface="Calibri"/>
                <a:cs typeface="Calibri" panose="020F0502020204030204"/>
              </a:rPr>
              <a:t>Understanding of relation between practice and theory</a:t>
            </a:r>
            <a:endParaRPr lang="en-GB" dirty="0">
              <a:cs typeface="Calibri" panose="020F0502020204030204"/>
            </a:endParaRP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endParaRPr lang="en-US" b="1" dirty="0">
              <a:latin typeface="Times New Roman"/>
              <a:cs typeface="Times New Roman"/>
            </a:endParaRPr>
          </a:p>
          <a:p>
            <a:pPr marL="357505" indent="-285750">
              <a:lnSpc>
                <a:spcPts val="2000"/>
              </a:lnSpc>
              <a:buFont typeface="Arial" panose="020B0604020202020204" pitchFamily="34" charset="0"/>
              <a:buChar char="•"/>
            </a:pPr>
            <a:r>
              <a:rPr lang="en-US" sz="1600" dirty="0">
                <a:cs typeface="Calibri" panose="020F0502020204030204"/>
              </a:rPr>
              <a:t>A portfolio would be the most suitable format as it can accommodate a range of materials (written, audio/video, images and feedback from employers).</a:t>
            </a:r>
            <a:endParaRPr lang="en-GB" sz="1600" dirty="0">
              <a:ea typeface="Calibri" panose="020F0502020204030204"/>
              <a:cs typeface="Calibri" panose="020F0502020204030204"/>
            </a:endParaRPr>
          </a:p>
        </p:txBody>
      </p:sp>
      <p:sp>
        <p:nvSpPr>
          <p:cNvPr id="4" name="Content Placeholder 2">
            <a:extLst>
              <a:ext uri="{FF2B5EF4-FFF2-40B4-BE49-F238E27FC236}">
                <a16:creationId xmlns:a16="http://schemas.microsoft.com/office/drawing/2014/main" id="{10E47E75-6B49-C6B0-34F8-B99903C8DE00}"/>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E7B254CB-92C6-87B2-C72A-98C38C77F2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57A95B3D-DF5B-9687-3F9F-4A2B08040C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22C29391-19B2-7B68-703F-6BFCED2AF3A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DF5357FC-2D5A-2170-DBD9-840F6818869E}"/>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FEED73FF-B621-1AF5-C2FC-3F15DAAB236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0FBC9FFB-093F-DB40-4022-558A9123903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6" name="Graphic 5">
            <a:hlinkClick r:id="" action="ppaction://hlinkshowjump?jump=firstslide" highlightClick="1"/>
            <a:extLst>
              <a:ext uri="{FF2B5EF4-FFF2-40B4-BE49-F238E27FC236}">
                <a16:creationId xmlns:a16="http://schemas.microsoft.com/office/drawing/2014/main" id="{B8F4C29E-448A-44B9-C590-CB64E1CB63FF}"/>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7" name="Graphic 6">
            <a:hlinkClick r:id="rId18" action="ppaction://hlinksldjump" highlightClick="1"/>
            <a:extLst>
              <a:ext uri="{FF2B5EF4-FFF2-40B4-BE49-F238E27FC236}">
                <a16:creationId xmlns:a16="http://schemas.microsoft.com/office/drawing/2014/main" id="{9841F837-49BF-12FB-568F-8D5928D5D2F3}"/>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2076902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Autofit/>
          </a:bodyPr>
          <a:lstStyle/>
          <a:p>
            <a:r>
              <a:rPr lang="en-US" dirty="0">
                <a:cs typeface="Arial"/>
              </a:rPr>
              <a:t>Work-in-progress exhibition</a:t>
            </a:r>
            <a:endParaRPr lang="en-GB" dirty="0">
              <a:cs typeface="Arial"/>
            </a:endParaRPr>
          </a:p>
        </p:txBody>
      </p:sp>
      <p:sp>
        <p:nvSpPr>
          <p:cNvPr id="3" name="Content Placeholder 2">
            <a:extLst>
              <a:ext uri="{FF2B5EF4-FFF2-40B4-BE49-F238E27FC236}">
                <a16:creationId xmlns:a16="http://schemas.microsoft.com/office/drawing/2014/main" id="{A230CE7B-3C9B-ADE1-332D-6A426B5D9030}"/>
              </a:ext>
            </a:extLst>
          </p:cNvPr>
          <p:cNvSpPr>
            <a:spLocks noGrp="1"/>
          </p:cNvSpPr>
          <p:nvPr>
            <p:ph sz="half" idx="13"/>
          </p:nvPr>
        </p:nvSpPr>
        <p:spPr/>
        <p:txBody>
          <a:bodyPr/>
          <a:lstStyle/>
          <a:p>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create a product or artefact (e.g. vegan food product, musical ident, interior design model, vehicle component prototype). </a:t>
            </a:r>
          </a:p>
          <a:p>
            <a:pPr marL="342900" indent="-342900" fontAlgn="base">
              <a:spcBef>
                <a:spcPts val="400"/>
              </a:spcBef>
              <a:spcAft>
                <a:spcPts val="400"/>
              </a:spcAft>
              <a:buFont typeface="+mj-lt"/>
              <a:buAutoNum type="arabicPeriod"/>
            </a:pPr>
            <a:r>
              <a:rPr lang="en-US" sz="1800" b="0" dirty="0"/>
              <a:t>They exhibit the product along with the story of its development in a cohort wide event (face-to-face or online).</a:t>
            </a:r>
          </a:p>
          <a:p>
            <a:pPr marL="342900" indent="-342900" fontAlgn="base">
              <a:spcBef>
                <a:spcPts val="400"/>
              </a:spcBef>
              <a:spcAft>
                <a:spcPts val="400"/>
              </a:spcAft>
              <a:buFont typeface="+mj-lt"/>
              <a:buAutoNum type="arabicPeriod"/>
            </a:pPr>
            <a:r>
              <a:rPr lang="en-US" sz="1800" b="0" dirty="0"/>
              <a:t>Professionals in the field, along with some willing past students, are invited to see the exhibition and offer constructive feedback. </a:t>
            </a:r>
          </a:p>
          <a:p>
            <a:pPr marL="342900" indent="-342900" fontAlgn="base">
              <a:spcBef>
                <a:spcPts val="400"/>
              </a:spcBef>
              <a:spcAft>
                <a:spcPts val="400"/>
              </a:spcAft>
              <a:buFont typeface="+mj-lt"/>
              <a:buAutoNum type="arabicPeriod"/>
            </a:pPr>
            <a:r>
              <a:rPr lang="en-US" sz="1800" b="0" dirty="0"/>
              <a:t>The feedback is considered and the product refined before submission. </a:t>
            </a:r>
          </a:p>
          <a:p>
            <a:pPr marL="342900" indent="-342900" fontAlgn="base">
              <a:spcBef>
                <a:spcPts val="400"/>
              </a:spcBef>
              <a:spcAft>
                <a:spcPts val="400"/>
              </a:spcAft>
              <a:buFont typeface="+mj-lt"/>
              <a:buAutoNum type="arabicPeriod"/>
            </a:pPr>
            <a:r>
              <a:rPr lang="en-US" sz="1800" b="0" dirty="0"/>
              <a:t>Students can be marked on the product and their reflection on the process, including their use of feedback. </a:t>
            </a:r>
          </a:p>
        </p:txBody>
      </p:sp>
      <p:sp>
        <p:nvSpPr>
          <p:cNvPr id="20" name="TextBox 19">
            <a:extLst>
              <a:ext uri="{FF2B5EF4-FFF2-40B4-BE49-F238E27FC236}">
                <a16:creationId xmlns:a16="http://schemas.microsoft.com/office/drawing/2014/main" id="{B2A99075-D00C-47E7-CE65-598BBED5D733}"/>
              </a:ext>
            </a:extLst>
          </p:cNvPr>
          <p:cNvSpPr txBox="1"/>
          <p:nvPr/>
        </p:nvSpPr>
        <p:spPr>
          <a:xfrm>
            <a:off x="6822001" y="1591200"/>
            <a:ext cx="2591822" cy="5124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US" dirty="0">
              <a:cs typeface="Calibri" panose="020F0502020204030204"/>
            </a:endParaRPr>
          </a:p>
          <a:p>
            <a:pPr marL="251460" indent="-179705">
              <a:lnSpc>
                <a:spcPts val="2000"/>
              </a:lnSpc>
              <a:buFont typeface="Arial,Sans-Serif"/>
              <a:buChar char="•"/>
            </a:pPr>
            <a:r>
              <a:rPr lang="en-GB" sz="1600" dirty="0">
                <a:cs typeface="Calibri" panose="020F0502020204030204"/>
              </a:rPr>
              <a:t>Creativity</a:t>
            </a:r>
          </a:p>
          <a:p>
            <a:pPr marL="251460" indent="-179705">
              <a:lnSpc>
                <a:spcPts val="2000"/>
              </a:lnSpc>
              <a:buFont typeface="Arial,Sans-Serif"/>
              <a:buChar char="•"/>
            </a:pPr>
            <a:r>
              <a:rPr lang="en-GB" sz="1600" dirty="0">
                <a:cs typeface="Calibri" panose="020F0502020204030204"/>
              </a:rPr>
              <a:t>Presentation</a:t>
            </a:r>
          </a:p>
          <a:p>
            <a:pPr marL="251460" indent="-179705">
              <a:lnSpc>
                <a:spcPts val="2000"/>
              </a:lnSpc>
              <a:buFont typeface="Arial,Sans-Serif"/>
              <a:buChar char="•"/>
            </a:pPr>
            <a:r>
              <a:rPr lang="en-GB" sz="1600" dirty="0">
                <a:cs typeface="Calibri" panose="020F0502020204030204"/>
              </a:rPr>
              <a:t>Procedural capabilities</a:t>
            </a:r>
          </a:p>
          <a:p>
            <a:pPr marL="251460" indent="-179705">
              <a:lnSpc>
                <a:spcPts val="2000"/>
              </a:lnSpc>
              <a:buFont typeface="Arial,Sans-Serif"/>
              <a:buChar char="•"/>
            </a:pPr>
            <a:r>
              <a:rPr lang="en-GB" sz="1600" dirty="0">
                <a:cs typeface="Calibri" panose="020F0502020204030204"/>
              </a:rPr>
              <a:t>Metacognition</a:t>
            </a:r>
          </a:p>
          <a:p>
            <a:pPr marL="251460" indent="-179705">
              <a:lnSpc>
                <a:spcPts val="2000"/>
              </a:lnSpc>
              <a:buFont typeface="Arial,Sans-Serif"/>
              <a:buChar char="•"/>
            </a:pPr>
            <a:r>
              <a:rPr lang="en-GB" sz="1600" dirty="0">
                <a:cs typeface="Calibri" panose="020F0502020204030204"/>
              </a:rPr>
              <a:t>Communication</a:t>
            </a:r>
          </a:p>
          <a:p>
            <a:endParaRPr lang="en-GB" sz="1600" dirty="0">
              <a:cs typeface="Calibri" panose="020F0502020204030204"/>
            </a:endParaRPr>
          </a:p>
          <a:p>
            <a:r>
              <a:rPr lang="en-GB" b="1" dirty="0">
                <a:cs typeface="Calibri" panose="020F0502020204030204"/>
              </a:rPr>
              <a:t>Formats</a:t>
            </a:r>
            <a:r>
              <a:rPr lang="en-GB" b="1" dirty="0">
                <a:latin typeface="Times New Roman"/>
                <a:cs typeface="Times New Roman"/>
              </a:rPr>
              <a:t> </a:t>
            </a:r>
          </a:p>
          <a:p>
            <a:r>
              <a:rPr lang="en-GB" sz="1600" dirty="0">
                <a:cs typeface="Times New Roman"/>
              </a:rPr>
              <a:t>Depending on artefact and nature of exhibition, this could include:</a:t>
            </a:r>
          </a:p>
          <a:p>
            <a:pPr marL="285750" indent="-285750">
              <a:buFont typeface="Arial" panose="020B0604020202020204" pitchFamily="34" charset="0"/>
              <a:buChar char="•"/>
            </a:pPr>
            <a:r>
              <a:rPr lang="en-GB" sz="1600" dirty="0">
                <a:cs typeface="Times New Roman"/>
              </a:rPr>
              <a:t>Physical or digital objects.</a:t>
            </a:r>
          </a:p>
          <a:p>
            <a:pPr marL="285750" indent="-285750">
              <a:buFont typeface="Arial" panose="020B0604020202020204" pitchFamily="34" charset="0"/>
              <a:buChar char="•"/>
            </a:pPr>
            <a:r>
              <a:rPr lang="en-GB" sz="1600" dirty="0">
                <a:cs typeface="Times New Roman"/>
              </a:rPr>
              <a:t>Portfolio or blog with documentation and reflections on process.</a:t>
            </a:r>
          </a:p>
          <a:p>
            <a:pPr marL="285750" indent="-285750">
              <a:buFont typeface="Arial" panose="020B0604020202020204" pitchFamily="34" charset="0"/>
              <a:buChar char="•"/>
            </a:pPr>
            <a:r>
              <a:rPr lang="en-GB" sz="1600" dirty="0">
                <a:cs typeface="Times New Roman"/>
              </a:rPr>
              <a:t>Presentation on exhibition (live/ pre-recorded audio or video).</a:t>
            </a:r>
            <a:endParaRPr lang="en-US" dirty="0">
              <a:cs typeface="Times New Roman"/>
            </a:endParaRPr>
          </a:p>
        </p:txBody>
      </p:sp>
      <p:sp>
        <p:nvSpPr>
          <p:cNvPr id="4" name="Content Placeholder 2">
            <a:extLst>
              <a:ext uri="{FF2B5EF4-FFF2-40B4-BE49-F238E27FC236}">
                <a16:creationId xmlns:a16="http://schemas.microsoft.com/office/drawing/2014/main" id="{53FBA849-EF52-0ADD-52EB-C04C449728BC}"/>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5" name="Graphic 4">
            <a:hlinkClick r:id="rId3" action="ppaction://hlinksldjump" highlightClick="1"/>
            <a:extLst>
              <a:ext uri="{FF2B5EF4-FFF2-40B4-BE49-F238E27FC236}">
                <a16:creationId xmlns:a16="http://schemas.microsoft.com/office/drawing/2014/main" id="{E219BD5D-BC16-C4B1-B8F5-C2F749C37E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12" name="Graphic 11">
            <a:extLst>
              <a:ext uri="{FF2B5EF4-FFF2-40B4-BE49-F238E27FC236}">
                <a16:creationId xmlns:a16="http://schemas.microsoft.com/office/drawing/2014/main" id="{BFF4B87C-93AF-6074-B3D8-DAE520A1186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9816" y="184823"/>
            <a:ext cx="504000" cy="504000"/>
          </a:xfrm>
          <a:prstGeom prst="rect">
            <a:avLst/>
          </a:prstGeom>
        </p:spPr>
      </p:pic>
      <p:pic>
        <p:nvPicPr>
          <p:cNvPr id="13" name="Graphic 12">
            <a:extLst>
              <a:ext uri="{FF2B5EF4-FFF2-40B4-BE49-F238E27FC236}">
                <a16:creationId xmlns:a16="http://schemas.microsoft.com/office/drawing/2014/main" id="{63563771-7068-B81B-9D30-7EFC3B75C52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78580" y="184823"/>
            <a:ext cx="504000" cy="504000"/>
          </a:xfrm>
          <a:prstGeom prst="rect">
            <a:avLst/>
          </a:prstGeom>
        </p:spPr>
      </p:pic>
      <p:pic>
        <p:nvPicPr>
          <p:cNvPr id="14" name="Graphic 13">
            <a:extLst>
              <a:ext uri="{FF2B5EF4-FFF2-40B4-BE49-F238E27FC236}">
                <a16:creationId xmlns:a16="http://schemas.microsoft.com/office/drawing/2014/main" id="{96895589-788E-D25D-AB68-13D93238C87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007" y="184823"/>
            <a:ext cx="504000" cy="504000"/>
          </a:xfrm>
          <a:prstGeom prst="rect">
            <a:avLst/>
          </a:prstGeom>
        </p:spPr>
      </p:pic>
      <p:pic>
        <p:nvPicPr>
          <p:cNvPr id="15" name="Graphic 14">
            <a:extLst>
              <a:ext uri="{FF2B5EF4-FFF2-40B4-BE49-F238E27FC236}">
                <a16:creationId xmlns:a16="http://schemas.microsoft.com/office/drawing/2014/main" id="{235292E9-7AD0-4E6E-9A55-EC82862FF09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6B0CDB5E-9DF0-0C4F-001E-1C8EAE62712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4198" y="184823"/>
            <a:ext cx="504000" cy="504000"/>
          </a:xfrm>
          <a:prstGeom prst="rect">
            <a:avLst/>
          </a:prstGeom>
        </p:spPr>
      </p:pic>
      <p:pic>
        <p:nvPicPr>
          <p:cNvPr id="17" name="Graphic 16">
            <a:hlinkClick r:id="" action="ppaction://hlinkshowjump?jump=firstslide" highlightClick="1"/>
            <a:extLst>
              <a:ext uri="{FF2B5EF4-FFF2-40B4-BE49-F238E27FC236}">
                <a16:creationId xmlns:a16="http://schemas.microsoft.com/office/drawing/2014/main" id="{FF342557-38FF-24D4-D5EC-3FC8A83186DC}"/>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3633" y="188913"/>
            <a:ext cx="504000" cy="504000"/>
          </a:xfrm>
          <a:prstGeom prst="rect">
            <a:avLst/>
          </a:prstGeom>
        </p:spPr>
      </p:pic>
      <p:pic>
        <p:nvPicPr>
          <p:cNvPr id="18" name="Graphic 17">
            <a:hlinkClick r:id="rId18" action="ppaction://hlinksldjump" highlightClick="1"/>
            <a:extLst>
              <a:ext uri="{FF2B5EF4-FFF2-40B4-BE49-F238E27FC236}">
                <a16:creationId xmlns:a16="http://schemas.microsoft.com/office/drawing/2014/main" id="{4F4AEF9B-41A4-0238-FD11-4B5EAE63DA43}"/>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38145383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8F989-3D0C-4870-A6BE-0A46A8E49B41}"/>
              </a:ext>
            </a:extLst>
          </p:cNvPr>
          <p:cNvSpPr>
            <a:spLocks noGrp="1"/>
          </p:cNvSpPr>
          <p:nvPr>
            <p:ph type="title"/>
          </p:nvPr>
        </p:nvSpPr>
        <p:spPr/>
        <p:txBody>
          <a:bodyPr>
            <a:normAutofit/>
          </a:bodyPr>
          <a:lstStyle/>
          <a:p>
            <a:r>
              <a:rPr lang="en-US" dirty="0">
                <a:cs typeface="Arial"/>
              </a:rPr>
              <a:t>Writing futures (with AI)</a:t>
            </a:r>
            <a:endParaRPr lang="en-GB" dirty="0">
              <a:cs typeface="Arial"/>
            </a:endParaRPr>
          </a:p>
        </p:txBody>
      </p:sp>
      <p:sp>
        <p:nvSpPr>
          <p:cNvPr id="4" name="Content Placeholder 3">
            <a:extLst>
              <a:ext uri="{FF2B5EF4-FFF2-40B4-BE49-F238E27FC236}">
                <a16:creationId xmlns:a16="http://schemas.microsoft.com/office/drawing/2014/main" id="{1887B5B7-DF14-A7B9-7624-789496364958}"/>
              </a:ext>
            </a:extLst>
          </p:cNvPr>
          <p:cNvSpPr>
            <a:spLocks noGrp="1"/>
          </p:cNvSpPr>
          <p:nvPr>
            <p:ph sz="half" idx="13"/>
          </p:nvPr>
        </p:nvSpPr>
        <p:spPr>
          <a:xfrm>
            <a:off x="377560" y="1602192"/>
            <a:ext cx="5754953" cy="4801864"/>
          </a:xfrm>
        </p:spPr>
        <p:txBody>
          <a:bodyPr/>
          <a:lstStyle/>
          <a:p>
            <a:r>
              <a:rPr lang="en-US" sz="1800" dirty="0">
                <a:cs typeface="Calibri" panose="020F0502020204030204"/>
              </a:rPr>
              <a:t>Student activities</a:t>
            </a:r>
          </a:p>
          <a:p>
            <a:pPr marL="342900" indent="-342900" fontAlgn="base">
              <a:spcBef>
                <a:spcPts val="400"/>
              </a:spcBef>
              <a:spcAft>
                <a:spcPts val="400"/>
              </a:spcAft>
              <a:buFont typeface="+mj-lt"/>
              <a:buAutoNum type="arabicPeriod"/>
            </a:pPr>
            <a:r>
              <a:rPr lang="en-US" sz="1800" b="0" dirty="0"/>
              <a:t>Students are asked to read a range of articles or fiction produced by AI and/or about AI. </a:t>
            </a:r>
          </a:p>
          <a:p>
            <a:pPr marL="342900" indent="-342900" fontAlgn="base">
              <a:spcBef>
                <a:spcPts val="400"/>
              </a:spcBef>
              <a:spcAft>
                <a:spcPts val="400"/>
              </a:spcAft>
              <a:buFont typeface="+mj-lt"/>
              <a:buAutoNum type="arabicPeriod"/>
            </a:pPr>
            <a:r>
              <a:rPr lang="en-US" sz="1800" b="0" dirty="0"/>
              <a:t>Then ask them to produce their own speculative piece – either as a short story or hypothetical piece written by a future self-reflecting on both the positive and negative futures of AI enabled writing.</a:t>
            </a:r>
          </a:p>
          <a:p>
            <a:endParaRPr lang="en-US" dirty="0"/>
          </a:p>
          <a:p>
            <a:endParaRPr lang="en-US" dirty="0"/>
          </a:p>
          <a:p>
            <a:endParaRPr lang="en-US" dirty="0"/>
          </a:p>
        </p:txBody>
      </p:sp>
      <p:sp>
        <p:nvSpPr>
          <p:cNvPr id="18" name="TextBox 17">
            <a:extLst>
              <a:ext uri="{FF2B5EF4-FFF2-40B4-BE49-F238E27FC236}">
                <a16:creationId xmlns:a16="http://schemas.microsoft.com/office/drawing/2014/main" id="{52002C12-4B86-8B52-C1F8-9354B38FA245}"/>
              </a:ext>
            </a:extLst>
          </p:cNvPr>
          <p:cNvSpPr txBox="1"/>
          <p:nvPr/>
        </p:nvSpPr>
        <p:spPr>
          <a:xfrm>
            <a:off x="6822000" y="1591200"/>
            <a:ext cx="241499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cs typeface="Calibri" panose="020F0502020204030204"/>
              </a:rPr>
              <a:t>Assesses/Develops</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Creativity</a:t>
            </a:r>
          </a:p>
          <a:p>
            <a:pPr marL="251460" indent="-179705">
              <a:lnSpc>
                <a:spcPts val="2000"/>
              </a:lnSpc>
              <a:buFont typeface="Arial,Sans-Serif"/>
              <a:buChar char="•"/>
            </a:pPr>
            <a:r>
              <a:rPr lang="en-GB" sz="1600" dirty="0">
                <a:cs typeface="Calibri" panose="020F0502020204030204"/>
              </a:rPr>
              <a:t>Critical evaluation</a:t>
            </a:r>
            <a:endParaRPr lang="en-GB" dirty="0">
              <a:cs typeface="Calibri" panose="020F0502020204030204"/>
            </a:endParaRPr>
          </a:p>
          <a:p>
            <a:pPr marL="251460" indent="-179705">
              <a:lnSpc>
                <a:spcPts val="2000"/>
              </a:lnSpc>
              <a:buFont typeface="Arial,Sans-Serif"/>
              <a:buChar char="•"/>
            </a:pPr>
            <a:r>
              <a:rPr lang="en-GB" sz="1600" dirty="0">
                <a:cs typeface="Calibri" panose="020F0502020204030204"/>
              </a:rPr>
              <a:t>AI literacy</a:t>
            </a:r>
          </a:p>
          <a:p>
            <a:pPr marL="251460" indent="-179705">
              <a:lnSpc>
                <a:spcPts val="2000"/>
              </a:lnSpc>
              <a:buFont typeface="Arial,Sans-Serif"/>
              <a:buChar char="•"/>
            </a:pPr>
            <a:r>
              <a:rPr lang="en-GB" sz="1600" dirty="0">
                <a:cs typeface="Calibri" panose="020F0502020204030204"/>
              </a:rPr>
              <a:t>Professional </a:t>
            </a:r>
            <a:br>
              <a:rPr lang="en-GB" sz="1600" dirty="0">
                <a:cs typeface="Calibri" panose="020F0502020204030204"/>
              </a:rPr>
            </a:br>
            <a:r>
              <a:rPr lang="en-GB" sz="1600" dirty="0">
                <a:cs typeface="Calibri" panose="020F0502020204030204"/>
              </a:rPr>
              <a:t>perspective </a:t>
            </a:r>
          </a:p>
          <a:p>
            <a:pPr marL="251460" indent="-179705">
              <a:lnSpc>
                <a:spcPts val="2000"/>
              </a:lnSpc>
              <a:buFont typeface="Arial,Sans-Serif"/>
              <a:buChar char="•"/>
            </a:pPr>
            <a:r>
              <a:rPr lang="en-GB" sz="1600" dirty="0">
                <a:cs typeface="Calibri" panose="020F0502020204030204"/>
              </a:rPr>
              <a:t>Writing skills </a:t>
            </a:r>
          </a:p>
          <a:p>
            <a:endParaRPr lang="en-GB" dirty="0">
              <a:cs typeface="Calibri" panose="020F0502020204030204"/>
            </a:endParaRPr>
          </a:p>
          <a:p>
            <a:r>
              <a:rPr lang="en-GB" b="1" dirty="0">
                <a:cs typeface="Calibri" panose="020F0502020204030204"/>
              </a:rPr>
              <a:t>Formats</a:t>
            </a:r>
            <a:r>
              <a:rPr lang="en-GB" b="1" dirty="0">
                <a:latin typeface="Times New Roman"/>
                <a:cs typeface="Times New Roman"/>
              </a:rPr>
              <a:t> </a:t>
            </a:r>
          </a:p>
          <a:p>
            <a:pPr marL="285750" indent="-285750">
              <a:buFont typeface="Arial" panose="020B0604020202020204" pitchFamily="34" charset="0"/>
              <a:buChar char="•"/>
            </a:pPr>
            <a:r>
              <a:rPr lang="en-GB" sz="1600" dirty="0">
                <a:cs typeface="Times New Roman"/>
              </a:rPr>
              <a:t>Written form.</a:t>
            </a:r>
          </a:p>
          <a:p>
            <a:pPr marL="285750" indent="-285750">
              <a:buFont typeface="Arial" panose="020B0604020202020204" pitchFamily="34" charset="0"/>
              <a:buChar char="•"/>
            </a:pPr>
            <a:r>
              <a:rPr lang="en-GB" sz="1600" dirty="0">
                <a:cs typeface="Times New Roman"/>
              </a:rPr>
              <a:t>Presentation (live, pre-recorded).</a:t>
            </a:r>
          </a:p>
          <a:p>
            <a:pPr marL="285750" indent="-285750">
              <a:buFont typeface="Arial" panose="020B0604020202020204" pitchFamily="34" charset="0"/>
              <a:buChar char="•"/>
            </a:pPr>
            <a:r>
              <a:rPr lang="en-GB" sz="1600" dirty="0">
                <a:cs typeface="Times New Roman"/>
              </a:rPr>
              <a:t>Podcast.</a:t>
            </a:r>
          </a:p>
          <a:p>
            <a:pPr marL="285750" indent="-285750">
              <a:buFont typeface="Arial" panose="020B0604020202020204" pitchFamily="34" charset="0"/>
              <a:buChar char="•"/>
            </a:pPr>
            <a:r>
              <a:rPr lang="en-GB" sz="1600" dirty="0">
                <a:cs typeface="Times New Roman"/>
              </a:rPr>
              <a:t>Video.</a:t>
            </a:r>
          </a:p>
          <a:p>
            <a:endParaRPr lang="en-US" b="1" dirty="0">
              <a:latin typeface="Times New Roman"/>
              <a:cs typeface="Times New Roman"/>
            </a:endParaRPr>
          </a:p>
        </p:txBody>
      </p:sp>
      <p:sp>
        <p:nvSpPr>
          <p:cNvPr id="5" name="Content Placeholder 2">
            <a:extLst>
              <a:ext uri="{FF2B5EF4-FFF2-40B4-BE49-F238E27FC236}">
                <a16:creationId xmlns:a16="http://schemas.microsoft.com/office/drawing/2014/main" id="{641783AB-87A1-644F-C0F3-ACEB4BC48F05}"/>
              </a:ext>
            </a:extLst>
          </p:cNvPr>
          <p:cNvSpPr txBox="1">
            <a:spLocks/>
          </p:cNvSpPr>
          <p:nvPr/>
        </p:nvSpPr>
        <p:spPr>
          <a:xfrm>
            <a:off x="9995233" y="1620000"/>
            <a:ext cx="1781175" cy="4948238"/>
          </a:xfrm>
          <a:prstGeom prst="rect">
            <a:avLst/>
          </a:prstGeom>
          <a:noFill/>
          <a:ln w="31750">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ea typeface="Times New Roman" panose="02020603050405020304" pitchFamily="18" charset="0"/>
                <a:cs typeface="Arial" panose="020B0604020202020204" pitchFamily="34" charset="0"/>
              </a:rPr>
              <a:t>Authenticity</a:t>
            </a:r>
            <a:r>
              <a:rPr lang="en-GB" sz="1600" dirty="0">
                <a:latin typeface="Calibri"/>
                <a:ea typeface="Times New Roman" panose="02020603050405020304" pitchFamily="18" charset="0"/>
                <a:cs typeface="Calibri"/>
              </a:rPr>
              <a:t> </a:t>
            </a:r>
            <a:br>
              <a:rPr lang="en-GB" sz="1600" dirty="0">
                <a:latin typeface="Segoe UI Emoji"/>
                <a:ea typeface="Times New Roman" panose="02020603050405020304" pitchFamily="18" charset="0"/>
                <a:cs typeface="Times New Roman"/>
              </a:rPr>
            </a:b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Challenge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Product </a:t>
            </a:r>
            <a:br>
              <a:rPr lang="en-GB" sz="1600" dirty="0">
                <a:latin typeface="Segoe UI Emoji"/>
                <a:ea typeface="Times New Roman" panose="02020603050405020304" pitchFamily="18" charset="0"/>
                <a:cs typeface="Times New Roman" panose="02020603050405020304" pitchFamily="18" charset="0"/>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Learning </a:t>
            </a:r>
            <a:br>
              <a:rPr lang="en-GB" sz="1800" b="1" dirty="0">
                <a:latin typeface="Arial" panose="020B0604020202020204" pitchFamily="34" charset="0"/>
                <a:cs typeface="Arial" panose="020B0604020202020204" pitchFamily="34" charset="0"/>
              </a:rPr>
            </a:br>
            <a:r>
              <a:rPr lang="en-GB" sz="2000" dirty="0">
                <a:solidFill>
                  <a:schemeClr val="accent6"/>
                </a:solidFill>
                <a:ea typeface="+mn-lt"/>
                <a:cs typeface="+mn-lt"/>
              </a:rPr>
              <a:t>★</a:t>
            </a:r>
            <a:r>
              <a:rPr lang="en-GB" sz="2000" b="1" dirty="0">
                <a:solidFill>
                  <a:schemeClr val="accent6"/>
                </a:solidFill>
                <a:ea typeface="+mn-lt"/>
                <a:cs typeface="+mn-lt"/>
              </a:rPr>
              <a:t>★</a:t>
            </a: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Staff demand </a:t>
            </a:r>
            <a:br>
              <a:rPr lang="en-GB" sz="1600" dirty="0">
                <a:latin typeface="Segoe UI Emoji"/>
                <a:ea typeface="Times New Roman" panose="02020603050405020304" pitchFamily="18" charset="0"/>
                <a:cs typeface="Times New Roman" panose="02020603050405020304" pitchFamily="18" charset="0"/>
              </a:rPr>
            </a:br>
            <a:r>
              <a:rPr lang="en-GB" sz="2000" b="1" dirty="0">
                <a:solidFill>
                  <a:schemeClr val="accent6"/>
                </a:solidFill>
                <a:ea typeface="+mn-lt"/>
                <a:cs typeface="+mn-lt"/>
              </a:rPr>
              <a:t>★★★★★</a:t>
            </a:r>
            <a:endParaRPr lang="en-GB" sz="2000" dirty="0">
              <a:solidFill>
                <a:schemeClr val="accent6"/>
              </a:solidFill>
              <a:latin typeface="Segoe UI Emoji"/>
              <a:ea typeface="Times New Roman" panose="02020603050405020304" pitchFamily="18" charset="0"/>
              <a:cs typeface="Times New Roman"/>
            </a:endParaRPr>
          </a:p>
          <a:p>
            <a:pPr marL="0" indent="0" fontAlgn="base">
              <a:lnSpc>
                <a:spcPts val="2000"/>
              </a:lnSpc>
              <a:spcBef>
                <a:spcPts val="0"/>
              </a:spcBef>
              <a:spcAft>
                <a:spcPts val="1200"/>
              </a:spcAft>
              <a:buFont typeface="Arial" panose="020B0604020202020204" pitchFamily="34" charset="0"/>
              <a:buNone/>
            </a:pPr>
            <a:r>
              <a:rPr lang="en-GB" sz="1800" b="1" dirty="0">
                <a:latin typeface="Arial" panose="020B0604020202020204" pitchFamily="34" charset="0"/>
                <a:cs typeface="Arial" panose="020B0604020202020204" pitchFamily="34" charset="0"/>
              </a:rPr>
              <a:t>Lifelong learning </a:t>
            </a:r>
            <a:br>
              <a:rPr lang="en-GB" sz="1600" dirty="0">
                <a:latin typeface="Segoe UI Emoji" panose="020B0502040204020203" pitchFamily="34" charset="0"/>
                <a:ea typeface="Times New Roman" panose="02020603050405020304" pitchFamily="18" charset="0"/>
                <a:cs typeface="Calibri"/>
              </a:rPr>
            </a:br>
            <a:r>
              <a:rPr lang="en-GB" sz="2000" dirty="0">
                <a:solidFill>
                  <a:schemeClr val="accent6"/>
                </a:solidFill>
                <a:ea typeface="+mn-lt"/>
                <a:cs typeface="+mn-lt"/>
              </a:rPr>
              <a:t>★</a:t>
            </a:r>
            <a:r>
              <a:rPr lang="en-GB" sz="2000" b="1" dirty="0">
                <a:solidFill>
                  <a:schemeClr val="accent6"/>
                </a:solidFill>
                <a:ea typeface="+mn-lt"/>
                <a:cs typeface="+mn-lt"/>
              </a:rPr>
              <a:t>★★★</a:t>
            </a:r>
            <a:endParaRPr lang="en-GB" sz="2000" dirty="0">
              <a:solidFill>
                <a:srgbClr val="FFC000"/>
              </a:solidFill>
              <a:latin typeface="Segoe UI Emoji"/>
              <a:ea typeface="Times New Roman" panose="02020603050405020304" pitchFamily="18" charset="0"/>
              <a:cs typeface="Times New Roman" panose="02020603050405020304" pitchFamily="18" charset="0"/>
            </a:endParaRPr>
          </a:p>
        </p:txBody>
      </p:sp>
      <p:pic>
        <p:nvPicPr>
          <p:cNvPr id="6" name="Graphic 5">
            <a:hlinkClick r:id="rId3" action="ppaction://hlinksldjump" highlightClick="1"/>
            <a:extLst>
              <a:ext uri="{FF2B5EF4-FFF2-40B4-BE49-F238E27FC236}">
                <a16:creationId xmlns:a16="http://schemas.microsoft.com/office/drawing/2014/main" id="{C1B8CAC5-C71F-503B-016A-5DE6184D62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4000" y="184823"/>
            <a:ext cx="504000" cy="504000"/>
          </a:xfrm>
          <a:prstGeom prst="rect">
            <a:avLst/>
          </a:prstGeom>
        </p:spPr>
      </p:pic>
      <p:pic>
        <p:nvPicPr>
          <p:cNvPr id="7" name="Graphic 6">
            <a:hlinkClick r:id="rId6" action="ppaction://hlinksldjump" highlightClick="1"/>
            <a:extLst>
              <a:ext uri="{FF2B5EF4-FFF2-40B4-BE49-F238E27FC236}">
                <a16:creationId xmlns:a16="http://schemas.microsoft.com/office/drawing/2014/main" id="{75EB3C05-9B1A-DC6F-3962-11EA47F735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816" y="184823"/>
            <a:ext cx="504000" cy="504000"/>
          </a:xfrm>
          <a:prstGeom prst="rect">
            <a:avLst/>
          </a:prstGeom>
        </p:spPr>
      </p:pic>
      <p:pic>
        <p:nvPicPr>
          <p:cNvPr id="12" name="Graphic 11">
            <a:hlinkClick r:id="rId9" action="ppaction://hlinksldjump" highlightClick="1"/>
            <a:extLst>
              <a:ext uri="{FF2B5EF4-FFF2-40B4-BE49-F238E27FC236}">
                <a16:creationId xmlns:a16="http://schemas.microsoft.com/office/drawing/2014/main" id="{DE6F4584-CBDC-C214-E707-2A2A28D248B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2653" y="184823"/>
            <a:ext cx="504000" cy="504000"/>
          </a:xfrm>
          <a:prstGeom prst="rect">
            <a:avLst/>
          </a:prstGeom>
        </p:spPr>
      </p:pic>
      <p:pic>
        <p:nvPicPr>
          <p:cNvPr id="11" name="Graphic 10">
            <a:extLst>
              <a:ext uri="{FF2B5EF4-FFF2-40B4-BE49-F238E27FC236}">
                <a16:creationId xmlns:a16="http://schemas.microsoft.com/office/drawing/2014/main" id="{06489C84-A5F0-FB48-B447-53EE673EA8B1}"/>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78580" y="184823"/>
            <a:ext cx="504000" cy="504000"/>
          </a:xfrm>
          <a:prstGeom prst="rect">
            <a:avLst/>
          </a:prstGeom>
        </p:spPr>
      </p:pic>
      <p:pic>
        <p:nvPicPr>
          <p:cNvPr id="15" name="Graphic 14">
            <a:extLst>
              <a:ext uri="{FF2B5EF4-FFF2-40B4-BE49-F238E27FC236}">
                <a16:creationId xmlns:a16="http://schemas.microsoft.com/office/drawing/2014/main" id="{8A0112B2-5680-A507-13ED-986E7264673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6389" y="184823"/>
            <a:ext cx="504000" cy="504000"/>
          </a:xfrm>
          <a:prstGeom prst="rect">
            <a:avLst/>
          </a:prstGeom>
        </p:spPr>
      </p:pic>
      <p:pic>
        <p:nvPicPr>
          <p:cNvPr id="16" name="Graphic 15">
            <a:extLst>
              <a:ext uri="{FF2B5EF4-FFF2-40B4-BE49-F238E27FC236}">
                <a16:creationId xmlns:a16="http://schemas.microsoft.com/office/drawing/2014/main" id="{7CBED3B6-C312-DD61-8C34-523C7E01503F}"/>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414198" y="184823"/>
            <a:ext cx="504000" cy="504000"/>
          </a:xfrm>
          <a:prstGeom prst="rect">
            <a:avLst/>
          </a:prstGeom>
        </p:spPr>
      </p:pic>
      <p:pic>
        <p:nvPicPr>
          <p:cNvPr id="17" name="Graphic 16">
            <a:hlinkClick r:id="" action="ppaction://hlinkshowjump?jump=firstslide" highlightClick="1"/>
            <a:extLst>
              <a:ext uri="{FF2B5EF4-FFF2-40B4-BE49-F238E27FC236}">
                <a16:creationId xmlns:a16="http://schemas.microsoft.com/office/drawing/2014/main" id="{4365B2A3-D7E2-2AE0-1EA8-8037A81B01BD}"/>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73633" y="188913"/>
            <a:ext cx="504000" cy="504000"/>
          </a:xfrm>
          <a:prstGeom prst="rect">
            <a:avLst/>
          </a:prstGeom>
        </p:spPr>
      </p:pic>
      <p:pic>
        <p:nvPicPr>
          <p:cNvPr id="19" name="Graphic 18">
            <a:hlinkClick r:id="rId20" action="ppaction://hlinksldjump" highlightClick="1"/>
            <a:extLst>
              <a:ext uri="{FF2B5EF4-FFF2-40B4-BE49-F238E27FC236}">
                <a16:creationId xmlns:a16="http://schemas.microsoft.com/office/drawing/2014/main" id="{5FE52D25-AEF4-D27E-9D90-3AFFE422F525}"/>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600705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50D1D7-3289-EC38-65CF-5A2DF75ED7F1}"/>
              </a:ext>
            </a:extLst>
          </p:cNvPr>
          <p:cNvSpPr>
            <a:spLocks noGrp="1"/>
          </p:cNvSpPr>
          <p:nvPr>
            <p:ph type="title"/>
          </p:nvPr>
        </p:nvSpPr>
        <p:spPr>
          <a:xfrm>
            <a:off x="478366" y="437498"/>
            <a:ext cx="8691036" cy="455429"/>
          </a:xfrm>
        </p:spPr>
        <p:txBody>
          <a:bodyPr/>
          <a:lstStyle/>
          <a:p>
            <a:r>
              <a:rPr lang="en-US" dirty="0"/>
              <a:t>Sources</a:t>
            </a:r>
          </a:p>
        </p:txBody>
      </p:sp>
      <p:sp>
        <p:nvSpPr>
          <p:cNvPr id="7" name="Text Placeholder 6">
            <a:extLst>
              <a:ext uri="{FF2B5EF4-FFF2-40B4-BE49-F238E27FC236}">
                <a16:creationId xmlns:a16="http://schemas.microsoft.com/office/drawing/2014/main" id="{BC9472E9-38B4-76BD-93A0-C8E116598D23}"/>
              </a:ext>
            </a:extLst>
          </p:cNvPr>
          <p:cNvSpPr>
            <a:spLocks noGrp="1"/>
          </p:cNvSpPr>
          <p:nvPr>
            <p:ph type="body" idx="13"/>
          </p:nvPr>
        </p:nvSpPr>
        <p:spPr>
          <a:xfrm>
            <a:off x="478365" y="1397660"/>
            <a:ext cx="9578447" cy="340988"/>
          </a:xfrm>
        </p:spPr>
        <p:txBody>
          <a:bodyPr/>
          <a:lstStyle/>
          <a:p>
            <a:r>
              <a:rPr lang="en-US" dirty="0"/>
              <a:t>Content for these cards has been drawn from range of sources, </a:t>
            </a:r>
            <a:r>
              <a:rPr lang="en-US" dirty="0" err="1"/>
              <a:t>customised</a:t>
            </a:r>
            <a:r>
              <a:rPr lang="en-US" dirty="0"/>
              <a:t> or AI-ed where relevant</a:t>
            </a:r>
          </a:p>
          <a:p>
            <a:endParaRPr lang="en-US" dirty="0"/>
          </a:p>
        </p:txBody>
      </p:sp>
      <p:sp>
        <p:nvSpPr>
          <p:cNvPr id="6" name="Content Placeholder 5">
            <a:extLst>
              <a:ext uri="{FF2B5EF4-FFF2-40B4-BE49-F238E27FC236}">
                <a16:creationId xmlns:a16="http://schemas.microsoft.com/office/drawing/2014/main" id="{8EE5B783-F2FA-EFD7-8C55-72948864C0B7}"/>
              </a:ext>
            </a:extLst>
          </p:cNvPr>
          <p:cNvSpPr>
            <a:spLocks noGrp="1"/>
          </p:cNvSpPr>
          <p:nvPr>
            <p:ph idx="1"/>
          </p:nvPr>
        </p:nvSpPr>
        <p:spPr>
          <a:xfrm>
            <a:off x="478367" y="2387087"/>
            <a:ext cx="10424095" cy="3537464"/>
          </a:xfrm>
        </p:spPr>
        <p:txBody>
          <a:bodyPr anchor="b"/>
          <a:lstStyle/>
          <a:p>
            <a:r>
              <a:rPr lang="en-US" b="1" dirty="0">
                <a:hlinkClick r:id="rId2" invalidUrl="http://: https:/lydia-arnold.com/2022/11/14/expanded-assessment-top-trumps/">
                  <a:extLst>
                    <a:ext uri="{A12FA001-AC4F-418D-AE19-62706E023703}">
                      <ahyp:hlinkClr xmlns:ahyp="http://schemas.microsoft.com/office/drawing/2018/hyperlinkcolor" val="tx"/>
                    </a:ext>
                  </a:extLst>
                </a:hlinkClick>
              </a:rPr>
              <a:t>Lydia Arnold’s Top Trumps </a:t>
            </a:r>
            <a:endParaRPr lang="en-US" b="1" dirty="0"/>
          </a:p>
          <a:p>
            <a:r>
              <a:rPr lang="en-US" dirty="0"/>
              <a:t>Lydia Arnold: </a:t>
            </a:r>
            <a:r>
              <a:rPr lang="en-US" b="1" dirty="0">
                <a:hlinkClick r:id="rId3">
                  <a:extLst>
                    <a:ext uri="{A12FA001-AC4F-418D-AE19-62706E023703}">
                      <ahyp:hlinkClr xmlns:ahyp="http://schemas.microsoft.com/office/drawing/2018/hyperlinkcolor" val="tx"/>
                    </a:ext>
                  </a:extLst>
                </a:hlinkClick>
              </a:rPr>
              <a:t>Striking a Balance: Integrating AI into Assessment Practices</a:t>
            </a:r>
            <a:endParaRPr lang="en-US" b="1" dirty="0"/>
          </a:p>
          <a:p>
            <a:r>
              <a:rPr lang="en-US" dirty="0" err="1"/>
              <a:t>Maha</a:t>
            </a:r>
            <a:r>
              <a:rPr lang="en-US" dirty="0"/>
              <a:t> Bali, John Parkin, Chris Lott in </a:t>
            </a:r>
            <a:r>
              <a:rPr lang="en-US" b="1" dirty="0">
                <a:hlinkClick r:id="rId4">
                  <a:extLst>
                    <a:ext uri="{A12FA001-AC4F-418D-AE19-62706E023703}">
                      <ahyp:hlinkClr xmlns:ahyp="http://schemas.microsoft.com/office/drawing/2018/hyperlinkcolor" val="tx"/>
                    </a:ext>
                  </a:extLst>
                </a:hlinkClick>
              </a:rPr>
              <a:t>Creative ideas to use AI in education</a:t>
            </a:r>
            <a:endParaRPr lang="en-US" b="1" dirty="0"/>
          </a:p>
          <a:p>
            <a:r>
              <a:rPr lang="en-US" dirty="0"/>
              <a:t>Anna </a:t>
            </a:r>
            <a:r>
              <a:rPr lang="en-US" dirty="0" err="1"/>
              <a:t>Lidfors</a:t>
            </a:r>
            <a:r>
              <a:rPr lang="en-US" dirty="0"/>
              <a:t> Lindqvist cited in CRADLE </a:t>
            </a:r>
            <a:r>
              <a:rPr lang="en-US" b="1" dirty="0" err="1">
                <a:hlinkClick r:id="rId5">
                  <a:extLst>
                    <a:ext uri="{A12FA001-AC4F-418D-AE19-62706E023703}">
                      <ahyp:hlinkClr xmlns:ahyp="http://schemas.microsoft.com/office/drawing/2018/hyperlinkcolor" val="tx"/>
                    </a:ext>
                  </a:extLst>
                </a:hlinkClick>
              </a:rPr>
              <a:t>ChatGPT</a:t>
            </a:r>
            <a:r>
              <a:rPr lang="en-US" b="1" dirty="0">
                <a:hlinkClick r:id="rId5">
                  <a:extLst>
                    <a:ext uri="{A12FA001-AC4F-418D-AE19-62706E023703}">
                      <ahyp:hlinkClr xmlns:ahyp="http://schemas.microsoft.com/office/drawing/2018/hyperlinkcolor" val="tx"/>
                    </a:ext>
                  </a:extLst>
                </a:hlinkClick>
              </a:rPr>
              <a:t> Webinar #3 What have we learnt?</a:t>
            </a:r>
            <a:endParaRPr lang="en-US" b="1" dirty="0"/>
          </a:p>
          <a:p>
            <a:r>
              <a:rPr lang="en-US" dirty="0"/>
              <a:t>Mary Richardson: </a:t>
            </a:r>
            <a:r>
              <a:rPr lang="en-US" b="1" dirty="0">
                <a:hlinkClick r:id="rId6">
                  <a:extLst>
                    <a:ext uri="{A12FA001-AC4F-418D-AE19-62706E023703}">
                      <ahyp:hlinkClr xmlns:ahyp="http://schemas.microsoft.com/office/drawing/2018/hyperlinkcolor" val="tx"/>
                    </a:ext>
                  </a:extLst>
                </a:hlinkClick>
              </a:rPr>
              <a:t>Patchwork assessments </a:t>
            </a:r>
            <a:endParaRPr lang="en-US" b="1" dirty="0"/>
          </a:p>
          <a:p>
            <a:r>
              <a:rPr lang="en-US" dirty="0"/>
              <a:t>Mike Sharples in </a:t>
            </a:r>
            <a:r>
              <a:rPr lang="en-US" b="1" dirty="0" err="1">
                <a:hlinkClick r:id="rId7">
                  <a:extLst>
                    <a:ext uri="{A12FA001-AC4F-418D-AE19-62706E023703}">
                      <ahyp:hlinkClr xmlns:ahyp="http://schemas.microsoft.com/office/drawing/2018/hyperlinkcolor" val="tx"/>
                    </a:ext>
                  </a:extLst>
                </a:hlinkClick>
              </a:rPr>
              <a:t>Unesco</a:t>
            </a:r>
            <a:r>
              <a:rPr lang="en-US" b="1" dirty="0">
                <a:hlinkClick r:id="rId7">
                  <a:extLst>
                    <a:ext uri="{A12FA001-AC4F-418D-AE19-62706E023703}">
                      <ahyp:hlinkClr xmlns:ahyp="http://schemas.microsoft.com/office/drawing/2018/hyperlinkcolor" val="tx"/>
                    </a:ext>
                  </a:extLst>
                </a:hlinkClick>
              </a:rPr>
              <a:t> guide</a:t>
            </a:r>
            <a:r>
              <a:rPr lang="en-US" dirty="0"/>
              <a:t> and webinar/events 2023</a:t>
            </a:r>
          </a:p>
          <a:p>
            <a:r>
              <a:rPr lang="en-US" dirty="0"/>
              <a:t>Ryan Watkins </a:t>
            </a:r>
            <a:r>
              <a:rPr lang="en-US" b="1" dirty="0">
                <a:hlinkClick r:id="rId8">
                  <a:extLst>
                    <a:ext uri="{A12FA001-AC4F-418D-AE19-62706E023703}">
                      <ahyp:hlinkClr xmlns:ahyp="http://schemas.microsoft.com/office/drawing/2018/hyperlinkcolor" val="tx"/>
                    </a:ext>
                  </a:extLst>
                </a:hlinkClick>
              </a:rPr>
              <a:t>https://</a:t>
            </a:r>
            <a:r>
              <a:rPr lang="en-US" b="1" dirty="0" err="1">
                <a:hlinkClick r:id="rId8">
                  <a:extLst>
                    <a:ext uri="{A12FA001-AC4F-418D-AE19-62706E023703}">
                      <ahyp:hlinkClr xmlns:ahyp="http://schemas.microsoft.com/office/drawing/2018/hyperlinkcolor" val="tx"/>
                    </a:ext>
                  </a:extLst>
                </a:hlinkClick>
              </a:rPr>
              <a:t>medium.com</a:t>
            </a:r>
            <a:r>
              <a:rPr lang="en-US" b="1" dirty="0">
                <a:hlinkClick r:id="rId8">
                  <a:extLst>
                    <a:ext uri="{A12FA001-AC4F-418D-AE19-62706E023703}">
                      <ahyp:hlinkClr xmlns:ahyp="http://schemas.microsoft.com/office/drawing/2018/hyperlinkcolor" val="tx"/>
                    </a:ext>
                  </a:extLst>
                </a:hlinkClick>
              </a:rPr>
              <a:t>/@rwatkins_7167/updating-your-course-syllabus-for-chatgpt-965f4b57b003</a:t>
            </a:r>
            <a:endParaRPr lang="en-US" b="1" dirty="0"/>
          </a:p>
          <a:p>
            <a:r>
              <a:rPr lang="en-US" dirty="0"/>
              <a:t>Also from Isobel Bowditch : AI chatbot research, Imaginary objects exhibition (</a:t>
            </a:r>
            <a:r>
              <a:rPr lang="en-US" b="1" dirty="0">
                <a:hlinkClick r:id="rId9">
                  <a:extLst>
                    <a:ext uri="{A12FA001-AC4F-418D-AE19-62706E023703}">
                      <ahyp:hlinkClr xmlns:ahyp="http://schemas.microsoft.com/office/drawing/2018/hyperlinkcolor" val="tx"/>
                    </a:ext>
                  </a:extLst>
                </a:hlinkClick>
              </a:rPr>
              <a:t>Guardian article</a:t>
            </a:r>
            <a:r>
              <a:rPr lang="en-US" dirty="0"/>
              <a:t> inspiration) , Micro Action Research, Work-based assessment.</a:t>
            </a:r>
          </a:p>
        </p:txBody>
      </p:sp>
    </p:spTree>
    <p:extLst>
      <p:ext uri="{BB962C8B-B14F-4D97-AF65-F5344CB8AC3E}">
        <p14:creationId xmlns:p14="http://schemas.microsoft.com/office/powerpoint/2010/main" val="313650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3CBAA4-ABE6-228F-D64F-E0C3B12A2A6D}"/>
              </a:ext>
            </a:extLst>
          </p:cNvPr>
          <p:cNvSpPr>
            <a:spLocks noGrp="1"/>
          </p:cNvSpPr>
          <p:nvPr>
            <p:ph type="title"/>
          </p:nvPr>
        </p:nvSpPr>
        <p:spPr>
          <a:xfrm>
            <a:off x="478365" y="1376363"/>
            <a:ext cx="11235797" cy="455429"/>
          </a:xfrm>
        </p:spPr>
        <p:txBody>
          <a:bodyPr/>
          <a:lstStyle/>
          <a:p>
            <a:r>
              <a:rPr lang="en-GB" sz="2000" dirty="0"/>
              <a:t>The ratings relate to key areas of assessment design and priorities: </a:t>
            </a:r>
          </a:p>
        </p:txBody>
      </p:sp>
      <p:graphicFrame>
        <p:nvGraphicFramePr>
          <p:cNvPr id="9" name="Table 5">
            <a:extLst>
              <a:ext uri="{FF2B5EF4-FFF2-40B4-BE49-F238E27FC236}">
                <a16:creationId xmlns:a16="http://schemas.microsoft.com/office/drawing/2014/main" id="{1EFCCD43-2E54-67E7-ABEA-DE626CF58A9B}"/>
              </a:ext>
            </a:extLst>
          </p:cNvPr>
          <p:cNvGraphicFramePr>
            <a:graphicFrameLocks noGrp="1"/>
          </p:cNvGraphicFramePr>
          <p:nvPr>
            <p:extLst>
              <p:ext uri="{D42A27DB-BD31-4B8C-83A1-F6EECF244321}">
                <p14:modId xmlns:p14="http://schemas.microsoft.com/office/powerpoint/2010/main" val="2671145358"/>
              </p:ext>
            </p:extLst>
          </p:nvPr>
        </p:nvGraphicFramePr>
        <p:xfrm>
          <a:off x="477838" y="2127487"/>
          <a:ext cx="9794572" cy="4278076"/>
        </p:xfrm>
        <a:graphic>
          <a:graphicData uri="http://schemas.openxmlformats.org/drawingml/2006/table">
            <a:tbl>
              <a:tblPr firstRow="1" bandRow="1">
                <a:noFill/>
                <a:tableStyleId>{3B4B98B0-60AC-42C2-AFA5-B58CD77FA1E5}</a:tableStyleId>
              </a:tblPr>
              <a:tblGrid>
                <a:gridCol w="1279372">
                  <a:extLst>
                    <a:ext uri="{9D8B030D-6E8A-4147-A177-3AD203B41FA5}">
                      <a16:colId xmlns:a16="http://schemas.microsoft.com/office/drawing/2014/main" val="4280557070"/>
                    </a:ext>
                  </a:extLst>
                </a:gridCol>
                <a:gridCol w="8515200">
                  <a:extLst>
                    <a:ext uri="{9D8B030D-6E8A-4147-A177-3AD203B41FA5}">
                      <a16:colId xmlns:a16="http://schemas.microsoft.com/office/drawing/2014/main" val="2976309609"/>
                    </a:ext>
                  </a:extLst>
                </a:gridCol>
              </a:tblGrid>
              <a:tr h="798031">
                <a:tc>
                  <a:txBody>
                    <a:bodyPr/>
                    <a:lstStyle/>
                    <a:p>
                      <a:pPr marL="0" indent="0">
                        <a:buFont typeface="Arial" panose="020B0604020202020204" pitchFamily="34" charset="0"/>
                        <a:buNone/>
                      </a:pPr>
                      <a:r>
                        <a:rPr lang="en-US" sz="1600" b="1" cap="none" spc="0" dirty="0">
                          <a:solidFill>
                            <a:schemeClr val="accent6"/>
                          </a:solidFill>
                          <a:effectLst/>
                        </a:rPr>
                        <a:t>Authenticity</a:t>
                      </a:r>
                      <a:endParaRPr lang="en-GB" sz="1600" b="1" cap="none" spc="0" dirty="0">
                        <a:solidFill>
                          <a:schemeClr val="accent6"/>
                        </a:solidFill>
                      </a:endParaRPr>
                    </a:p>
                  </a:txBody>
                  <a:tcPr marL="0" marR="34952" marT="63679" marB="63679">
                    <a:lnL w="28575" cap="flat" cmpd="sng" algn="ctr">
                      <a:noFill/>
                      <a:prstDash val="solid"/>
                    </a:lnL>
                    <a:lnR w="12700" cmpd="sng">
                      <a:noFill/>
                      <a:prstDash val="solid"/>
                    </a:lnR>
                    <a:lnT w="12700"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600" b="0" cap="none" spc="0" dirty="0">
                          <a:solidFill>
                            <a:schemeClr val="bg1"/>
                          </a:solidFill>
                        </a:rPr>
                        <a:t>Often mirroring real life, complex challenges, authentic assessments have diverse outputs and focus on ‘process’ as well as product. They equip students to work with uncertainty and caused them to reflect meaningfully on their learning.</a:t>
                      </a:r>
                      <a:endParaRPr lang="en-GB" sz="1600" b="0" cap="none" spc="0" dirty="0">
                        <a:solidFill>
                          <a:schemeClr val="bg1"/>
                        </a:solidFill>
                        <a:cs typeface="Arial" panose="020B0604020202020204" pitchFamily="34" charset="0"/>
                      </a:endParaRPr>
                    </a:p>
                  </a:txBody>
                  <a:tcPr marL="120032" marR="34952" marT="63679" marB="63679">
                    <a:lnL w="12700" cmpd="sng">
                      <a:noFill/>
                      <a:prstDash val="solid"/>
                    </a:lnL>
                    <a:lnR w="28575" cap="flat" cmpd="sng" algn="ctr">
                      <a:noFill/>
                      <a:prstDash val="solid"/>
                    </a:lnR>
                    <a:lnT w="12700"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260690"/>
                  </a:ext>
                </a:extLst>
              </a:tr>
              <a:tr h="571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cap="none" spc="0" dirty="0">
                          <a:solidFill>
                            <a:schemeClr val="accent6"/>
                          </a:solidFill>
                          <a:effectLst/>
                        </a:rPr>
                        <a:t>Challenge</a:t>
                      </a:r>
                      <a:endParaRPr lang="en-GB" sz="1600" b="1" cap="none" spc="0" dirty="0">
                        <a:solidFill>
                          <a:schemeClr val="accent6"/>
                        </a:solidFill>
                      </a:endParaRPr>
                    </a:p>
                  </a:txBody>
                  <a:tcPr marL="0" marR="34952" marT="63679" marB="63679">
                    <a:lnL w="28575" cap="flat" cmpd="sng" algn="ctr">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cap="none" spc="0" dirty="0">
                          <a:solidFill>
                            <a:schemeClr val="bg1"/>
                          </a:solidFill>
                        </a:rPr>
                        <a:t>The effort required to construct or produce meaning or knowledge rather than </a:t>
                      </a:r>
                      <a:r>
                        <a:rPr lang="en-GB" sz="1600" b="0" cap="none" spc="0" dirty="0">
                          <a:solidFill>
                            <a:schemeClr val="bg1"/>
                          </a:solidFill>
                          <a:effectLst/>
                        </a:rPr>
                        <a:t>simply re-producing meaning and knowledge as created by others.</a:t>
                      </a:r>
                      <a:endParaRPr lang="en-GB" sz="1600" b="0" cap="none" spc="0" dirty="0">
                        <a:solidFill>
                          <a:schemeClr val="bg1"/>
                        </a:solidFill>
                        <a:effectLst/>
                        <a:ea typeface="Times New Roman" panose="02020603050405020304" pitchFamily="18" charset="0"/>
                      </a:endParaRPr>
                    </a:p>
                  </a:txBody>
                  <a:tcPr marL="120032" marR="34952" marT="63679" marB="63679">
                    <a:lnL w="12700" cmpd="sng">
                      <a:noFill/>
                      <a:prstDash val="solid"/>
                    </a:lnL>
                    <a:lnR w="28575" cap="flat" cmpd="sng" algn="ctr">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8398980"/>
                  </a:ext>
                </a:extLst>
              </a:tr>
              <a:tr h="764658">
                <a:tc>
                  <a:txBody>
                    <a:bodyPr/>
                    <a:lstStyle/>
                    <a:p>
                      <a:pPr marL="0" indent="0">
                        <a:buFont typeface="Arial" panose="020B0604020202020204" pitchFamily="34" charset="0"/>
                        <a:buNone/>
                      </a:pPr>
                      <a:r>
                        <a:rPr lang="en-US" sz="1600" b="1" dirty="0">
                          <a:solidFill>
                            <a:schemeClr val="accent6"/>
                          </a:solidFill>
                          <a:effectLst/>
                          <a:ea typeface="Times New Roman" panose="02020603050405020304" pitchFamily="18" charset="0"/>
                        </a:rPr>
                        <a:t>Product</a:t>
                      </a:r>
                      <a:endParaRPr lang="en-GB" sz="1600" b="1" dirty="0">
                        <a:solidFill>
                          <a:schemeClr val="accent6"/>
                        </a:solidFill>
                      </a:endParaRPr>
                    </a:p>
                  </a:txBody>
                  <a:tcPr marL="0">
                    <a:lnL w="28575" cap="flat" cmpd="sng" algn="ctr">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GB" sz="1600" b="0" dirty="0">
                          <a:solidFill>
                            <a:schemeClr val="bg1"/>
                          </a:solidFill>
                          <a:effectLst/>
                          <a:ea typeface="Times New Roman" panose="02020603050405020304" pitchFamily="18" charset="0"/>
                        </a:rPr>
                        <a:t>The outcome enables students to demonstrate learning by engaging in complex performance, creating a significant product or accomplishing a complex task, using higher-order thinking, problem-solving and creativity.</a:t>
                      </a:r>
                      <a:endParaRPr lang="en-GB" sz="1600" b="0" dirty="0">
                        <a:solidFill>
                          <a:schemeClr val="bg1"/>
                        </a:solidFill>
                      </a:endParaRPr>
                    </a:p>
                  </a:txBody>
                  <a:tcPr>
                    <a:lnL w="12700" cmpd="sng">
                      <a:noFill/>
                      <a:prstDash val="solid"/>
                    </a:lnL>
                    <a:lnR w="28575" cap="flat" cmpd="sng" algn="ctr">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558516"/>
                  </a:ext>
                </a:extLst>
              </a:tr>
              <a:tr h="538093">
                <a:tc>
                  <a:txBody>
                    <a:bodyPr/>
                    <a:lstStyle/>
                    <a:p>
                      <a:r>
                        <a:rPr lang="en-US" sz="1600" b="1" dirty="0">
                          <a:solidFill>
                            <a:schemeClr val="accent6"/>
                          </a:solidFill>
                          <a:ea typeface="Times New Roman" panose="02020603050405020304" pitchFamily="18" charset="0"/>
                          <a:cs typeface="Segoe UI Emoji" panose="020B0502040204020203" pitchFamily="34" charset="0"/>
                        </a:rPr>
                        <a:t>Learning </a:t>
                      </a:r>
                      <a:endParaRPr lang="en-GB" sz="1600" b="1" dirty="0">
                        <a:solidFill>
                          <a:schemeClr val="accent6"/>
                        </a:solidFill>
                      </a:endParaRPr>
                    </a:p>
                  </a:txBody>
                  <a:tcPr marL="0">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dirty="0">
                          <a:solidFill>
                            <a:schemeClr val="bg1"/>
                          </a:solidFill>
                          <a:ea typeface="Times New Roman" panose="02020603050405020304" pitchFamily="18" charset="0"/>
                          <a:cs typeface="Segoe UI Emoji" panose="020B0502040204020203" pitchFamily="34" charset="0"/>
                        </a:rPr>
                        <a:t>The level of active learning students engage in during the assessment either through feedback opportunities or </a:t>
                      </a:r>
                      <a:r>
                        <a:rPr lang="en-GB" sz="1600" dirty="0">
                          <a:solidFill>
                            <a:schemeClr val="bg1"/>
                          </a:solidFill>
                          <a:effectLst/>
                          <a:ea typeface="Times New Roman" panose="02020603050405020304" pitchFamily="18" charset="0"/>
                        </a:rPr>
                        <a:t>metacognition (learning how to learn). </a:t>
                      </a:r>
                    </a:p>
                  </a:txBody>
                  <a:tcPr>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058346"/>
                  </a:ext>
                </a:extLst>
              </a:tr>
              <a:tr h="764658">
                <a:tc>
                  <a:txBody>
                    <a:bodyPr/>
                    <a:lstStyle/>
                    <a:p>
                      <a:r>
                        <a:rPr lang="en-US" sz="1600" b="1" dirty="0">
                          <a:solidFill>
                            <a:schemeClr val="accent6"/>
                          </a:solidFill>
                          <a:effectLst/>
                          <a:ea typeface="Times New Roman" panose="02020603050405020304" pitchFamily="18" charset="0"/>
                        </a:rPr>
                        <a:t>Staff demand</a:t>
                      </a:r>
                      <a:endParaRPr lang="en-GB" sz="1600" dirty="0">
                        <a:solidFill>
                          <a:schemeClr val="accent6"/>
                        </a:solidFill>
                      </a:endParaRPr>
                    </a:p>
                  </a:txBody>
                  <a:tcPr marL="0">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cs typeface="Arial"/>
                        </a:rPr>
                        <a:t>The manageability of different assessments in different circumstances. This could be the support students need in terms of developing certain capabilities such as AI literacy or critical thinking, providing feedback opportunities or in the assessment mechanisms.</a:t>
                      </a:r>
                    </a:p>
                  </a:txBody>
                  <a:tcPr>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85609"/>
                  </a:ext>
                </a:extLst>
              </a:tr>
              <a:tr h="538093">
                <a:tc>
                  <a:txBody>
                    <a:bodyPr/>
                    <a:lstStyle/>
                    <a:p>
                      <a:r>
                        <a:rPr lang="en-US" sz="1600" b="1" dirty="0">
                          <a:solidFill>
                            <a:schemeClr val="accent6"/>
                          </a:solidFill>
                          <a:effectLst/>
                          <a:ea typeface="Times New Roman" panose="02020603050405020304" pitchFamily="18" charset="0"/>
                        </a:rPr>
                        <a:t>Lifelong </a:t>
                      </a:r>
                    </a:p>
                    <a:p>
                      <a:r>
                        <a:rPr lang="en-US" sz="1600" b="1" dirty="0">
                          <a:solidFill>
                            <a:schemeClr val="accent6"/>
                          </a:solidFill>
                          <a:effectLst/>
                          <a:ea typeface="Times New Roman" panose="02020603050405020304" pitchFamily="18" charset="0"/>
                        </a:rPr>
                        <a:t>learning</a:t>
                      </a:r>
                      <a:endParaRPr lang="en-GB" sz="1600" dirty="0">
                        <a:solidFill>
                          <a:schemeClr val="accent6"/>
                        </a:solidFill>
                      </a:endParaRPr>
                    </a:p>
                  </a:txBody>
                  <a:tcPr marL="0">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fontAlgn="base">
                        <a:buFont typeface="Symbol" panose="05050102010706020507" pitchFamily="18" charset="2"/>
                        <a:buNone/>
                      </a:pPr>
                      <a:r>
                        <a:rPr lang="en-GB" sz="1600" dirty="0">
                          <a:solidFill>
                            <a:schemeClr val="bg1"/>
                          </a:solidFill>
                          <a:cs typeface="Arial"/>
                        </a:rPr>
                        <a:t>The possible impact of the assessment </a:t>
                      </a:r>
                      <a:r>
                        <a:rPr lang="en-US" sz="1600" dirty="0">
                          <a:solidFill>
                            <a:schemeClr val="bg1"/>
                          </a:solidFill>
                        </a:rPr>
                        <a:t>beyond the timescale of a </a:t>
                      </a:r>
                      <a:r>
                        <a:rPr lang="en-US" sz="1600" dirty="0" err="1">
                          <a:solidFill>
                            <a:schemeClr val="bg1"/>
                          </a:solidFill>
                        </a:rPr>
                        <a:t>programme</a:t>
                      </a:r>
                      <a:r>
                        <a:rPr lang="en-US" sz="1600" dirty="0">
                          <a:solidFill>
                            <a:schemeClr val="bg1"/>
                          </a:solidFill>
                        </a:rPr>
                        <a:t> of study and how it prepares students to meet their present and future learning needs</a:t>
                      </a:r>
                      <a:r>
                        <a:rPr lang="en-GB" sz="1600" dirty="0">
                          <a:solidFill>
                            <a:schemeClr val="bg1"/>
                          </a:solidFill>
                          <a:cs typeface="Arial"/>
                        </a:rPr>
                        <a:t>. </a:t>
                      </a:r>
                      <a:endParaRPr lang="en-GB" sz="1600" dirty="0">
                        <a:solidFill>
                          <a:schemeClr val="bg1"/>
                        </a:solidFill>
                      </a:endParaRPr>
                    </a:p>
                  </a:txBody>
                  <a:tcPr>
                    <a:lnL w="12700" cmpd="sng">
                      <a:noFill/>
                      <a:prstDash val="solid"/>
                    </a:lnL>
                    <a:lnR w="12700" cmpd="sng">
                      <a:noFill/>
                      <a:prstDash val="soli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698617"/>
                  </a:ext>
                </a:extLst>
              </a:tr>
            </a:tbl>
          </a:graphicData>
        </a:graphic>
      </p:graphicFrame>
      <p:pic>
        <p:nvPicPr>
          <p:cNvPr id="2" name="Graphic 1">
            <a:hlinkClick r:id="" action="ppaction://hlinkshowjump?jump=firstslide" highlightClick="1"/>
            <a:extLst>
              <a:ext uri="{FF2B5EF4-FFF2-40B4-BE49-F238E27FC236}">
                <a16:creationId xmlns:a16="http://schemas.microsoft.com/office/drawing/2014/main" id="{FA1F6ACD-3997-4E06-2B95-87A4902590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3633" y="188913"/>
            <a:ext cx="504000" cy="504000"/>
          </a:xfrm>
          <a:prstGeom prst="rect">
            <a:avLst/>
          </a:prstGeom>
        </p:spPr>
      </p:pic>
      <p:pic>
        <p:nvPicPr>
          <p:cNvPr id="3" name="Graphic 2">
            <a:hlinkClick r:id="rId5" action="ppaction://hlinksldjump" highlightClick="1"/>
            <a:extLst>
              <a:ext uri="{FF2B5EF4-FFF2-40B4-BE49-F238E27FC236}">
                <a16:creationId xmlns:a16="http://schemas.microsoft.com/office/drawing/2014/main" id="{7AF327FB-2ABA-E44C-0925-85F9593672E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9152" y="188913"/>
            <a:ext cx="504000" cy="504000"/>
          </a:xfrm>
          <a:prstGeom prst="rect">
            <a:avLst/>
          </a:prstGeom>
        </p:spPr>
      </p:pic>
    </p:spTree>
    <p:extLst>
      <p:ext uri="{BB962C8B-B14F-4D97-AF65-F5344CB8AC3E}">
        <p14:creationId xmlns:p14="http://schemas.microsoft.com/office/powerpoint/2010/main" val="119865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hlinkClick r:id="" action="ppaction://hlinkshowjump?jump=firstslide" highlightClick="1"/>
            <a:extLst>
              <a:ext uri="{FF2B5EF4-FFF2-40B4-BE49-F238E27FC236}">
                <a16:creationId xmlns:a16="http://schemas.microsoft.com/office/drawing/2014/main" id="{810BA7C1-E0F4-0E6D-7064-4E5AE69804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3633" y="188913"/>
            <a:ext cx="504000" cy="504000"/>
          </a:xfrm>
          <a:prstGeom prst="rect">
            <a:avLst/>
          </a:prstGeom>
        </p:spPr>
      </p:pic>
      <p:pic>
        <p:nvPicPr>
          <p:cNvPr id="3" name="Graphic 2">
            <a:hlinkClick r:id="rId4" action="ppaction://hlinksldjump" highlightClick="1"/>
            <a:extLst>
              <a:ext uri="{FF2B5EF4-FFF2-40B4-BE49-F238E27FC236}">
                <a16:creationId xmlns:a16="http://schemas.microsoft.com/office/drawing/2014/main" id="{D7765A13-6767-E614-7E87-CABE1E622C1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sp>
        <p:nvSpPr>
          <p:cNvPr id="5" name="Title 4">
            <a:extLst>
              <a:ext uri="{FF2B5EF4-FFF2-40B4-BE49-F238E27FC236}">
                <a16:creationId xmlns:a16="http://schemas.microsoft.com/office/drawing/2014/main" id="{287F6344-E0D0-39FE-6FFD-18FD74E42CA6}"/>
              </a:ext>
            </a:extLst>
          </p:cNvPr>
          <p:cNvSpPr>
            <a:spLocks noGrp="1"/>
          </p:cNvSpPr>
          <p:nvPr>
            <p:ph type="title"/>
          </p:nvPr>
        </p:nvSpPr>
        <p:spPr>
          <a:xfrm>
            <a:off x="478365" y="1376363"/>
            <a:ext cx="3561856" cy="4548188"/>
          </a:xfrm>
        </p:spPr>
        <p:txBody>
          <a:bodyPr/>
          <a:lstStyle/>
          <a:p>
            <a:r>
              <a:rPr lang="en-US" dirty="0"/>
              <a:t>Assessment category index</a:t>
            </a:r>
            <a:br>
              <a:rPr lang="en-US" dirty="0"/>
            </a:br>
            <a:br>
              <a:rPr lang="en-US" dirty="0"/>
            </a:br>
            <a:r>
              <a:rPr lang="en-US" sz="2000" b="0" dirty="0"/>
              <a:t>The assessment cards relate to the six categories shown here. </a:t>
            </a:r>
            <a:r>
              <a:rPr lang="en-GB" sz="2000" b="0" dirty="0"/>
              <a:t>Flick through the cards and look for ideas you might try.</a:t>
            </a:r>
            <a:br>
              <a:rPr lang="en-GB" sz="2000" b="0" dirty="0"/>
            </a:br>
            <a:br>
              <a:rPr lang="en-GB" sz="2000" b="0" dirty="0"/>
            </a:br>
            <a:r>
              <a:rPr lang="en-GB" sz="2000" b="0" dirty="0"/>
              <a:t>Alternatively, </a:t>
            </a:r>
            <a:r>
              <a:rPr lang="en-GB" sz="2000" dirty="0"/>
              <a:t>click on a category opposite </a:t>
            </a:r>
            <a:r>
              <a:rPr lang="en-US" sz="2000" b="0" dirty="0"/>
              <a:t>to view an index of relevant cards.</a:t>
            </a:r>
          </a:p>
        </p:txBody>
      </p:sp>
      <p:grpSp>
        <p:nvGrpSpPr>
          <p:cNvPr id="6" name="Group 5" descr="Coursework and other Written assessments">
            <a:extLst>
              <a:ext uri="{FF2B5EF4-FFF2-40B4-BE49-F238E27FC236}">
                <a16:creationId xmlns:a16="http://schemas.microsoft.com/office/drawing/2014/main" id="{05B04740-E3B1-33E7-417D-176104DE9AEE}"/>
              </a:ext>
            </a:extLst>
          </p:cNvPr>
          <p:cNvGrpSpPr/>
          <p:nvPr/>
        </p:nvGrpSpPr>
        <p:grpSpPr>
          <a:xfrm>
            <a:off x="9734163" y="3708225"/>
            <a:ext cx="1980000" cy="1980000"/>
            <a:chOff x="9734163" y="3708225"/>
            <a:chExt cx="1980000" cy="1980000"/>
          </a:xfrm>
        </p:grpSpPr>
        <p:sp>
          <p:nvSpPr>
            <p:cNvPr id="14" name="Content Placeholder 5" descr="Coursework and other written assessments">
              <a:hlinkClick r:id="rId7" action="ppaction://hlinksldjump" highlightClick="1"/>
              <a:extLst>
                <a:ext uri="{FF2B5EF4-FFF2-40B4-BE49-F238E27FC236}">
                  <a16:creationId xmlns:a16="http://schemas.microsoft.com/office/drawing/2014/main" id="{C720CDAB-7F05-6296-F4E3-70AC66284644}"/>
                </a:ext>
              </a:extLst>
            </p:cNvPr>
            <p:cNvSpPr txBox="1">
              <a:spLocks/>
            </p:cNvSpPr>
            <p:nvPr/>
          </p:nvSpPr>
          <p:spPr>
            <a:xfrm>
              <a:off x="9734163" y="3708225"/>
              <a:ext cx="1980000" cy="1980000"/>
            </a:xfrm>
            <a:prstGeom prst="roundRect">
              <a:avLst>
                <a:gd name="adj" fmla="val 1896"/>
              </a:avLst>
            </a:prstGeom>
            <a:solidFill>
              <a:srgbClr val="E62846"/>
            </a:solidFill>
            <a:effectLst>
              <a:outerShdw blurRad="50800" dist="38100" dir="2700000" algn="tl" rotWithShape="0">
                <a:prstClr val="black">
                  <a:alpha val="40000"/>
                </a:prstClr>
              </a:outerShdw>
            </a:effectLst>
          </p:spPr>
          <p:txBody>
            <a:bodyPr lIns="144000" tIns="720000" rIns="144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C</a:t>
              </a:r>
            </a:p>
            <a:p>
              <a:pPr marL="0" indent="0" algn="ctr">
                <a:spcBef>
                  <a:spcPts val="0"/>
                </a:spcBef>
                <a:buFont typeface="Arial" panose="020B0604020202020204" pitchFamily="34" charset="0"/>
                <a:buNone/>
              </a:pPr>
              <a:r>
                <a:rPr lang="en-GB" dirty="0"/>
                <a:t>Coursework and other Written Assessments</a:t>
              </a:r>
              <a:endParaRPr lang="en-US" dirty="0"/>
            </a:p>
          </p:txBody>
        </p:sp>
        <p:pic>
          <p:nvPicPr>
            <p:cNvPr id="16" name="Graphic 15">
              <a:extLst>
                <a:ext uri="{FF2B5EF4-FFF2-40B4-BE49-F238E27FC236}">
                  <a16:creationId xmlns:a16="http://schemas.microsoft.com/office/drawing/2014/main" id="{9707B5FD-E171-B567-BFAB-951A5626FE9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9026" y="3943824"/>
              <a:ext cx="777316" cy="375257"/>
            </a:xfrm>
            <a:prstGeom prst="rect">
              <a:avLst/>
            </a:prstGeom>
          </p:spPr>
        </p:pic>
      </p:grpSp>
      <p:grpSp>
        <p:nvGrpSpPr>
          <p:cNvPr id="12" name="Group 11">
            <a:extLst>
              <a:ext uri="{FF2B5EF4-FFF2-40B4-BE49-F238E27FC236}">
                <a16:creationId xmlns:a16="http://schemas.microsoft.com/office/drawing/2014/main" id="{99DE7B16-27C7-8FE4-4FA3-486EA89A5662}"/>
              </a:ext>
              <a:ext uri="{C183D7F6-B498-43B3-948B-1728B52AA6E4}">
                <adec:decorative xmlns:adec="http://schemas.microsoft.com/office/drawing/2017/decorative" val="1"/>
              </a:ext>
            </a:extLst>
          </p:cNvPr>
          <p:cNvGrpSpPr/>
          <p:nvPr/>
        </p:nvGrpSpPr>
        <p:grpSpPr>
          <a:xfrm>
            <a:off x="9734163" y="1533574"/>
            <a:ext cx="1980000" cy="1980000"/>
            <a:chOff x="9734163" y="1384416"/>
            <a:chExt cx="1980000" cy="1980000"/>
          </a:xfrm>
        </p:grpSpPr>
        <p:sp>
          <p:nvSpPr>
            <p:cNvPr id="20" name="Content Placeholder 5">
              <a:hlinkClick r:id="rId10" action="ppaction://hlinksldjump" highlightClick="1"/>
              <a:extLst>
                <a:ext uri="{FF2B5EF4-FFF2-40B4-BE49-F238E27FC236}">
                  <a16:creationId xmlns:a16="http://schemas.microsoft.com/office/drawing/2014/main" id="{10A23719-BE14-BFFA-60DD-AB429D84C23A}"/>
                </a:ext>
              </a:extLst>
            </p:cNvPr>
            <p:cNvSpPr txBox="1">
              <a:spLocks/>
            </p:cNvSpPr>
            <p:nvPr/>
          </p:nvSpPr>
          <p:spPr>
            <a:xfrm>
              <a:off x="9734163" y="1384416"/>
              <a:ext cx="1980000" cy="1980000"/>
            </a:xfrm>
            <a:prstGeom prst="roundRect">
              <a:avLst>
                <a:gd name="adj" fmla="val 1896"/>
              </a:avLst>
            </a:prstGeom>
            <a:solidFill>
              <a:schemeClr val="accent5"/>
            </a:solidFill>
            <a:effectLst>
              <a:outerShdw blurRad="50800" dist="38100" dir="2700000" algn="tl" rotWithShape="0">
                <a:prstClr val="black">
                  <a:alpha val="40000"/>
                </a:prstClr>
              </a:outerShdw>
            </a:effectLst>
          </p:spPr>
          <p:txBody>
            <a:bodyPr lIns="180000" tIns="720000" rIns="180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Q</a:t>
              </a:r>
            </a:p>
            <a:p>
              <a:pPr marL="0" indent="0" algn="ctr">
                <a:spcBef>
                  <a:spcPts val="0"/>
                </a:spcBef>
                <a:buFont typeface="Arial" panose="020B0604020202020204" pitchFamily="34" charset="0"/>
                <a:buNone/>
              </a:pPr>
              <a:r>
                <a:rPr lang="en-US" dirty="0"/>
                <a:t>Quizzes and </a:t>
              </a:r>
              <a:br>
                <a:rPr lang="en-US" dirty="0"/>
              </a:br>
              <a:r>
                <a:rPr lang="en-US" dirty="0"/>
                <a:t>In-class Tests​​ </a:t>
              </a:r>
            </a:p>
          </p:txBody>
        </p:sp>
        <p:pic>
          <p:nvPicPr>
            <p:cNvPr id="30" name="Graphic 29">
              <a:extLst>
                <a:ext uri="{FF2B5EF4-FFF2-40B4-BE49-F238E27FC236}">
                  <a16:creationId xmlns:a16="http://schemas.microsoft.com/office/drawing/2014/main" id="{7EEDCACC-4C69-646B-DA01-561EC6F90E0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75029" y="1570270"/>
              <a:ext cx="799134" cy="485748"/>
            </a:xfrm>
            <a:prstGeom prst="rect">
              <a:avLst/>
            </a:prstGeom>
          </p:spPr>
        </p:pic>
      </p:grpSp>
      <p:grpSp>
        <p:nvGrpSpPr>
          <p:cNvPr id="11" name="Group 10">
            <a:extLst>
              <a:ext uri="{FF2B5EF4-FFF2-40B4-BE49-F238E27FC236}">
                <a16:creationId xmlns:a16="http://schemas.microsoft.com/office/drawing/2014/main" id="{4D7F024D-1659-1C51-9A3F-F70B501AAAF5}"/>
              </a:ext>
              <a:ext uri="{C183D7F6-B498-43B3-948B-1728B52AA6E4}">
                <adec:decorative xmlns:adec="http://schemas.microsoft.com/office/drawing/2017/decorative" val="1"/>
              </a:ext>
            </a:extLst>
          </p:cNvPr>
          <p:cNvGrpSpPr/>
          <p:nvPr/>
        </p:nvGrpSpPr>
        <p:grpSpPr>
          <a:xfrm>
            <a:off x="7540529" y="1533574"/>
            <a:ext cx="1980000" cy="1980000"/>
            <a:chOff x="7540529" y="1384416"/>
            <a:chExt cx="1980000" cy="1980000"/>
          </a:xfrm>
        </p:grpSpPr>
        <p:sp>
          <p:nvSpPr>
            <p:cNvPr id="19" name="Content Placeholder 5">
              <a:hlinkClick r:id="rId13" action="ppaction://hlinksldjump" highlightClick="1"/>
              <a:extLst>
                <a:ext uri="{FF2B5EF4-FFF2-40B4-BE49-F238E27FC236}">
                  <a16:creationId xmlns:a16="http://schemas.microsoft.com/office/drawing/2014/main" id="{A2186E14-0844-0894-EDA6-35D4359948DB}"/>
                </a:ext>
              </a:extLst>
            </p:cNvPr>
            <p:cNvSpPr txBox="1">
              <a:spLocks/>
            </p:cNvSpPr>
            <p:nvPr/>
          </p:nvSpPr>
          <p:spPr>
            <a:xfrm>
              <a:off x="7540529" y="1384416"/>
              <a:ext cx="1980000" cy="1980000"/>
            </a:xfrm>
            <a:prstGeom prst="roundRect">
              <a:avLst>
                <a:gd name="adj" fmla="val 1896"/>
              </a:avLst>
            </a:prstGeom>
            <a:solidFill>
              <a:schemeClr val="accent3"/>
            </a:solidFill>
            <a:effectLst>
              <a:outerShdw blurRad="50800" dist="38100" dir="2700000" algn="tl" rotWithShape="0">
                <a:prstClr val="black">
                  <a:alpha val="40000"/>
                </a:prstClr>
              </a:outerShdw>
            </a:effectLst>
          </p:spPr>
          <p:txBody>
            <a:bodyPr lIns="180000" tIns="720000" rIns="180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OB</a:t>
              </a:r>
            </a:p>
            <a:p>
              <a:pPr marL="0" indent="0" algn="ctr">
                <a:spcBef>
                  <a:spcPts val="0"/>
                </a:spcBef>
                <a:buFont typeface="Arial" panose="020B0604020202020204" pitchFamily="34" charset="0"/>
                <a:buNone/>
              </a:pPr>
              <a:r>
                <a:rPr lang="en-US" dirty="0"/>
                <a:t>Take-Home Papers / </a:t>
              </a:r>
              <a:br>
                <a:rPr lang="en-US" dirty="0"/>
              </a:br>
              <a:r>
                <a:rPr lang="en-US" dirty="0"/>
                <a:t>Open Book​ </a:t>
              </a:r>
            </a:p>
          </p:txBody>
        </p:sp>
        <p:pic>
          <p:nvPicPr>
            <p:cNvPr id="32" name="Graphic 31">
              <a:extLst>
                <a:ext uri="{FF2B5EF4-FFF2-40B4-BE49-F238E27FC236}">
                  <a16:creationId xmlns:a16="http://schemas.microsoft.com/office/drawing/2014/main" id="{0C6605C6-A942-045B-DE5A-A4D84402C8E0}"/>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06178" y="1555949"/>
              <a:ext cx="638873" cy="440113"/>
            </a:xfrm>
            <a:prstGeom prst="rect">
              <a:avLst/>
            </a:prstGeom>
          </p:spPr>
        </p:pic>
      </p:grpSp>
      <p:grpSp>
        <p:nvGrpSpPr>
          <p:cNvPr id="10" name="Group 9">
            <a:extLst>
              <a:ext uri="{FF2B5EF4-FFF2-40B4-BE49-F238E27FC236}">
                <a16:creationId xmlns:a16="http://schemas.microsoft.com/office/drawing/2014/main" id="{AB21B3C3-8100-57E2-5649-3C9471012533}"/>
              </a:ext>
              <a:ext uri="{C183D7F6-B498-43B3-948B-1728B52AA6E4}">
                <adec:decorative xmlns:adec="http://schemas.microsoft.com/office/drawing/2017/decorative" val="1"/>
              </a:ext>
            </a:extLst>
          </p:cNvPr>
          <p:cNvGrpSpPr/>
          <p:nvPr/>
        </p:nvGrpSpPr>
        <p:grpSpPr>
          <a:xfrm>
            <a:off x="5397201" y="3708225"/>
            <a:ext cx="1980000" cy="1980000"/>
            <a:chOff x="5397201" y="3526642"/>
            <a:chExt cx="1980000" cy="1980000"/>
          </a:xfrm>
        </p:grpSpPr>
        <p:sp>
          <p:nvSpPr>
            <p:cNvPr id="22" name="Content Placeholder 5">
              <a:hlinkClick r:id="rId16" action="ppaction://hlinksldjump" highlightClick="1"/>
              <a:extLst>
                <a:ext uri="{FF2B5EF4-FFF2-40B4-BE49-F238E27FC236}">
                  <a16:creationId xmlns:a16="http://schemas.microsoft.com/office/drawing/2014/main" id="{44CFC23F-21E0-40BA-91B4-3C20116F8A03}"/>
                </a:ext>
              </a:extLst>
            </p:cNvPr>
            <p:cNvSpPr txBox="1">
              <a:spLocks/>
            </p:cNvSpPr>
            <p:nvPr/>
          </p:nvSpPr>
          <p:spPr>
            <a:xfrm>
              <a:off x="5397201" y="3526642"/>
              <a:ext cx="1980000" cy="1980000"/>
            </a:xfrm>
            <a:prstGeom prst="roundRect">
              <a:avLst>
                <a:gd name="adj" fmla="val 1896"/>
              </a:avLst>
            </a:prstGeom>
            <a:solidFill>
              <a:schemeClr val="accent2"/>
            </a:solidFill>
            <a:effectLst>
              <a:outerShdw blurRad="50800" dist="38100" dir="2700000" algn="tl" rotWithShape="0">
                <a:prstClr val="black">
                  <a:alpha val="40000"/>
                </a:prstClr>
              </a:outerShdw>
            </a:effectLst>
          </p:spPr>
          <p:txBody>
            <a:bodyPr lIns="180000" tIns="720000" rIns="180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PE</a:t>
              </a:r>
            </a:p>
            <a:p>
              <a:pPr marL="0" indent="0" algn="ctr">
                <a:spcBef>
                  <a:spcPts val="0"/>
                </a:spcBef>
                <a:buFont typeface="Arial" panose="020B0604020202020204" pitchFamily="34" charset="0"/>
                <a:buNone/>
              </a:pPr>
              <a:r>
                <a:rPr lang="en-US" dirty="0"/>
                <a:t>Practical Exams</a:t>
              </a:r>
            </a:p>
          </p:txBody>
        </p:sp>
        <p:pic>
          <p:nvPicPr>
            <p:cNvPr id="34" name="Graphic 33">
              <a:extLst>
                <a:ext uri="{FF2B5EF4-FFF2-40B4-BE49-F238E27FC236}">
                  <a16:creationId xmlns:a16="http://schemas.microsoft.com/office/drawing/2014/main" id="{1AB72B46-D263-4302-0D75-B87B089AD936}"/>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32513" y="3677934"/>
              <a:ext cx="525294" cy="525294"/>
            </a:xfrm>
            <a:prstGeom prst="rect">
              <a:avLst/>
            </a:prstGeom>
          </p:spPr>
        </p:pic>
      </p:grpSp>
      <p:pic>
        <p:nvPicPr>
          <p:cNvPr id="8" name="Graphic 7">
            <a:extLst>
              <a:ext uri="{FF2B5EF4-FFF2-40B4-BE49-F238E27FC236}">
                <a16:creationId xmlns:a16="http://schemas.microsoft.com/office/drawing/2014/main" id="{30EA0739-7DDF-27EE-FB71-7175CC9A4F06}"/>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889738" y="188913"/>
            <a:ext cx="504000" cy="504000"/>
          </a:xfrm>
          <a:prstGeom prst="rect">
            <a:avLst/>
          </a:prstGeom>
        </p:spPr>
      </p:pic>
      <p:grpSp>
        <p:nvGrpSpPr>
          <p:cNvPr id="7" name="Group 6">
            <a:extLst>
              <a:ext uri="{FF2B5EF4-FFF2-40B4-BE49-F238E27FC236}">
                <a16:creationId xmlns:a16="http://schemas.microsoft.com/office/drawing/2014/main" id="{7B664F3C-BE15-672E-0B94-CFBAC6D1C6BB}"/>
              </a:ext>
              <a:ext uri="{C183D7F6-B498-43B3-948B-1728B52AA6E4}">
                <adec:decorative xmlns:adec="http://schemas.microsoft.com/office/drawing/2017/decorative" val="1"/>
              </a:ext>
            </a:extLst>
          </p:cNvPr>
          <p:cNvGrpSpPr/>
          <p:nvPr/>
        </p:nvGrpSpPr>
        <p:grpSpPr>
          <a:xfrm>
            <a:off x="7540529" y="3708225"/>
            <a:ext cx="1980000" cy="1980000"/>
            <a:chOff x="7540529" y="3708225"/>
            <a:chExt cx="1980000" cy="1980000"/>
          </a:xfrm>
        </p:grpSpPr>
        <p:sp>
          <p:nvSpPr>
            <p:cNvPr id="21" name="Content Placeholder 5">
              <a:hlinkClick r:id="rId21" action="ppaction://hlinksldjump" highlightClick="1"/>
              <a:extLst>
                <a:ext uri="{FF2B5EF4-FFF2-40B4-BE49-F238E27FC236}">
                  <a16:creationId xmlns:a16="http://schemas.microsoft.com/office/drawing/2014/main" id="{0FA72BD1-BA7C-24E4-40E8-DC619D84AC61}"/>
                </a:ext>
              </a:extLst>
            </p:cNvPr>
            <p:cNvSpPr txBox="1">
              <a:spLocks/>
            </p:cNvSpPr>
            <p:nvPr/>
          </p:nvSpPr>
          <p:spPr>
            <a:xfrm>
              <a:off x="7540529" y="3708225"/>
              <a:ext cx="1980000" cy="1980000"/>
            </a:xfrm>
            <a:prstGeom prst="roundRect">
              <a:avLst>
                <a:gd name="adj" fmla="val 1896"/>
              </a:avLst>
            </a:prstGeom>
            <a:solidFill>
              <a:schemeClr val="accent4"/>
            </a:solidFill>
            <a:effectLst>
              <a:outerShdw blurRad="50800" dist="38100" dir="2700000" algn="tl" rotWithShape="0">
                <a:prstClr val="black">
                  <a:alpha val="40000"/>
                </a:prstClr>
              </a:outerShdw>
            </a:effectLst>
          </p:spPr>
          <p:txBody>
            <a:bodyPr lIns="180000" tIns="720000" rIns="180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D</a:t>
              </a:r>
            </a:p>
            <a:p>
              <a:pPr marL="0" indent="0" algn="ctr">
                <a:spcBef>
                  <a:spcPts val="0"/>
                </a:spcBef>
                <a:buFont typeface="Arial" panose="020B0604020202020204" pitchFamily="34" charset="0"/>
                <a:buNone/>
              </a:pPr>
              <a:r>
                <a:rPr lang="en-US" dirty="0"/>
                <a:t>Dissertation</a:t>
              </a:r>
              <a:endParaRPr lang="en-US" sz="1600" dirty="0"/>
            </a:p>
          </p:txBody>
        </p:sp>
        <p:pic>
          <p:nvPicPr>
            <p:cNvPr id="4" name="Graphic 3">
              <a:extLst>
                <a:ext uri="{FF2B5EF4-FFF2-40B4-BE49-F238E27FC236}">
                  <a16:creationId xmlns:a16="http://schemas.microsoft.com/office/drawing/2014/main" id="{1734A648-6721-1471-56E7-16CE527866B4}"/>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61511" y="3859517"/>
              <a:ext cx="525294" cy="525294"/>
            </a:xfrm>
            <a:prstGeom prst="rect">
              <a:avLst/>
            </a:prstGeom>
          </p:spPr>
        </p:pic>
      </p:grpSp>
      <p:grpSp>
        <p:nvGrpSpPr>
          <p:cNvPr id="26" name="Group 25">
            <a:extLst>
              <a:ext uri="{FF2B5EF4-FFF2-40B4-BE49-F238E27FC236}">
                <a16:creationId xmlns:a16="http://schemas.microsoft.com/office/drawing/2014/main" id="{C5A77FFA-6F8B-033E-4243-8044F65FCA09}"/>
              </a:ext>
              <a:ext uri="{C183D7F6-B498-43B3-948B-1728B52AA6E4}">
                <adec:decorative xmlns:adec="http://schemas.microsoft.com/office/drawing/2017/decorative" val="1"/>
              </a:ext>
            </a:extLst>
          </p:cNvPr>
          <p:cNvGrpSpPr/>
          <p:nvPr/>
        </p:nvGrpSpPr>
        <p:grpSpPr>
          <a:xfrm>
            <a:off x="5375275" y="1533574"/>
            <a:ext cx="1980000" cy="1980000"/>
            <a:chOff x="2532206" y="-2004259"/>
            <a:chExt cx="1980000" cy="1980000"/>
          </a:xfrm>
        </p:grpSpPr>
        <p:sp>
          <p:nvSpPr>
            <p:cNvPr id="23" name="Content Placeholder 5">
              <a:hlinkClick r:id="rId24" action="ppaction://hlinksldjump" highlightClick="1"/>
              <a:extLst>
                <a:ext uri="{FF2B5EF4-FFF2-40B4-BE49-F238E27FC236}">
                  <a16:creationId xmlns:a16="http://schemas.microsoft.com/office/drawing/2014/main" id="{13186550-F6FF-B505-DE51-BF970F2E4702}"/>
                </a:ext>
              </a:extLst>
            </p:cNvPr>
            <p:cNvSpPr txBox="1">
              <a:spLocks/>
            </p:cNvSpPr>
            <p:nvPr/>
          </p:nvSpPr>
          <p:spPr>
            <a:xfrm>
              <a:off x="2532206" y="-2004259"/>
              <a:ext cx="1980000" cy="1980000"/>
            </a:xfrm>
            <a:prstGeom prst="roundRect">
              <a:avLst>
                <a:gd name="adj" fmla="val 1896"/>
              </a:avLst>
            </a:prstGeom>
            <a:solidFill>
              <a:schemeClr val="tx2"/>
            </a:solidFill>
            <a:effectLst>
              <a:outerShdw blurRad="50800" dist="38100" dir="2700000" algn="tl" rotWithShape="0">
                <a:prstClr val="black">
                  <a:alpha val="40000"/>
                </a:prstClr>
              </a:outerShdw>
            </a:effectLst>
          </p:spPr>
          <p:txBody>
            <a:bodyPr lIns="180000" tIns="720000" rIns="180000" bIns="18000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t>CCE</a:t>
              </a:r>
            </a:p>
            <a:p>
              <a:pPr marL="0" indent="0" algn="ctr">
                <a:spcBef>
                  <a:spcPts val="0"/>
                </a:spcBef>
                <a:buFont typeface="Arial" panose="020B0604020202020204" pitchFamily="34" charset="0"/>
                <a:buNone/>
              </a:pPr>
              <a:r>
                <a:rPr lang="en-US" dirty="0"/>
                <a:t>Controlled Condition Exams​ </a:t>
              </a:r>
            </a:p>
          </p:txBody>
        </p:sp>
        <p:pic>
          <p:nvPicPr>
            <p:cNvPr id="25" name="Graphic 24">
              <a:extLst>
                <a:ext uri="{FF2B5EF4-FFF2-40B4-BE49-F238E27FC236}">
                  <a16:creationId xmlns:a16="http://schemas.microsoft.com/office/drawing/2014/main" id="{946EDF83-B508-071A-6172-455A4F27B855}"/>
                </a:ext>
                <a:ext uri="{C183D7F6-B498-43B3-948B-1728B52AA6E4}">
                  <adec:decorative xmlns:adec="http://schemas.microsoft.com/office/drawing/2017/decorative" val="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167253" y="-1834427"/>
              <a:ext cx="709906" cy="528302"/>
            </a:xfrm>
            <a:prstGeom prst="rect">
              <a:avLst/>
            </a:prstGeom>
          </p:spPr>
        </p:pic>
      </p:grpSp>
    </p:spTree>
    <p:extLst>
      <p:ext uri="{BB962C8B-B14F-4D97-AF65-F5344CB8AC3E}">
        <p14:creationId xmlns:p14="http://schemas.microsoft.com/office/powerpoint/2010/main" val="393062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98C8C9F-C3EA-5F16-8819-FC85C5B00A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694837"/>
            <a:ext cx="4680861" cy="3596507"/>
          </a:xfrm>
          <a:prstGeom prst="rect">
            <a:avLst/>
          </a:prstGeom>
        </p:spPr>
      </p:pic>
      <p:pic>
        <p:nvPicPr>
          <p:cNvPr id="5" name="Graphic 4">
            <a:hlinkClick r:id="rId4" action="ppaction://hlinksldjump" highlightClick="1"/>
            <a:extLst>
              <a:ext uri="{FF2B5EF4-FFF2-40B4-BE49-F238E27FC236}">
                <a16:creationId xmlns:a16="http://schemas.microsoft.com/office/drawing/2014/main" id="{89E16D0F-36FB-2A32-5A38-28247A2A97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pic>
        <p:nvPicPr>
          <p:cNvPr id="3" name="Graphic 2">
            <a:hlinkClick r:id="" action="ppaction://hlinkshowjump?jump=firstslide" highlightClick="1"/>
            <a:extLst>
              <a:ext uri="{FF2B5EF4-FFF2-40B4-BE49-F238E27FC236}">
                <a16:creationId xmlns:a16="http://schemas.microsoft.com/office/drawing/2014/main" id="{021153EA-26F8-847F-8A5C-6229B961D28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73633" y="188913"/>
            <a:ext cx="504000" cy="504000"/>
          </a:xfrm>
          <a:prstGeom prst="rect">
            <a:avLst/>
          </a:prstGeom>
        </p:spPr>
      </p:pic>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a:xfrm>
            <a:off x="478366" y="1376363"/>
            <a:ext cx="3633191" cy="1339035"/>
          </a:xfrm>
        </p:spPr>
        <p:txBody>
          <a:bodyPr/>
          <a:lstStyle/>
          <a:p>
            <a:pPr marL="0" indent="0">
              <a:spcBef>
                <a:spcPts val="0"/>
              </a:spcBef>
              <a:buNone/>
            </a:pPr>
            <a:r>
              <a:rPr lang="en-US" sz="3200" dirty="0">
                <a:solidFill>
                  <a:schemeClr val="bg1"/>
                </a:solidFill>
              </a:rPr>
              <a:t>Controlled Condition Exams​</a:t>
            </a:r>
          </a:p>
        </p:txBody>
      </p:sp>
      <p:sp>
        <p:nvSpPr>
          <p:cNvPr id="15" name="Content Placeholder 7" descr="AI case studies »&#10;">
            <a:hlinkClick r:id="rId9" action="ppaction://hlinksldjump" highlightClick="1"/>
            <a:extLst>
              <a:ext uri="{FF2B5EF4-FFF2-40B4-BE49-F238E27FC236}">
                <a16:creationId xmlns:a16="http://schemas.microsoft.com/office/drawing/2014/main" id="{7CF5161E-D623-75A9-2F44-F6748B4708AE}"/>
              </a:ext>
            </a:extLst>
          </p:cNvPr>
          <p:cNvSpPr txBox="1">
            <a:spLocks/>
          </p:cNvSpPr>
          <p:nvPr/>
        </p:nvSpPr>
        <p:spPr>
          <a:xfrm>
            <a:off x="5375275" y="1364608"/>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case studies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1" name="Content Placeholder 7" descr="AI chatbot research »&#10;">
            <a:hlinkClick r:id="rId10" action="ppaction://hlinksldjump" highlightClick="1"/>
            <a:extLst>
              <a:ext uri="{FF2B5EF4-FFF2-40B4-BE49-F238E27FC236}">
                <a16:creationId xmlns:a16="http://schemas.microsoft.com/office/drawing/2014/main" id="{B9E1114C-3C1C-1E60-322C-7F271D0DAB31}"/>
              </a:ext>
            </a:extLst>
          </p:cNvPr>
          <p:cNvSpPr txBox="1">
            <a:spLocks/>
          </p:cNvSpPr>
          <p:nvPr/>
        </p:nvSpPr>
        <p:spPr>
          <a:xfrm>
            <a:off x="5375275" y="2040003"/>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chatbot research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4" name="Content Placeholder 7" descr="AI solution finder »&#10;">
            <a:hlinkClick r:id="rId11" action="ppaction://hlinksldjump" highlightClick="1"/>
            <a:extLst>
              <a:ext uri="{FF2B5EF4-FFF2-40B4-BE49-F238E27FC236}">
                <a16:creationId xmlns:a16="http://schemas.microsoft.com/office/drawing/2014/main" id="{3E778F58-1E32-645F-015F-7C5EB76D0EBC}"/>
              </a:ext>
            </a:extLst>
          </p:cNvPr>
          <p:cNvSpPr txBox="1">
            <a:spLocks/>
          </p:cNvSpPr>
          <p:nvPr/>
        </p:nvSpPr>
        <p:spPr>
          <a:xfrm>
            <a:off x="5375275" y="2715398"/>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solution finder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7" name="Content Placeholder 7" descr="Analyse public data »&#10;">
            <a:hlinkClick r:id="rId12" action="ppaction://hlinksldjump" highlightClick="1"/>
            <a:extLst>
              <a:ext uri="{FF2B5EF4-FFF2-40B4-BE49-F238E27FC236}">
                <a16:creationId xmlns:a16="http://schemas.microsoft.com/office/drawing/2014/main" id="{94E5C351-ABAD-5797-32A2-59CB97F84B66}"/>
              </a:ext>
            </a:extLst>
          </p:cNvPr>
          <p:cNvSpPr txBox="1">
            <a:spLocks/>
          </p:cNvSpPr>
          <p:nvPr/>
        </p:nvSpPr>
        <p:spPr>
          <a:xfrm>
            <a:off x="5375275" y="3390794"/>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Analyse</a:t>
            </a: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public data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9" name="Content Placeholder 7" descr="Case study (provided) »&#10;">
            <a:hlinkClick r:id="rId13" action="ppaction://hlinksldjump" highlightClick="1"/>
            <a:extLst>
              <a:ext uri="{FF2B5EF4-FFF2-40B4-BE49-F238E27FC236}">
                <a16:creationId xmlns:a16="http://schemas.microsoft.com/office/drawing/2014/main" id="{06194516-566B-67F3-0232-455BFFDAF46F}"/>
              </a:ext>
            </a:extLst>
          </p:cNvPr>
          <p:cNvSpPr txBox="1">
            <a:spLocks/>
          </p:cNvSpPr>
          <p:nvPr/>
        </p:nvSpPr>
        <p:spPr>
          <a:xfrm>
            <a:off x="5375275" y="4066190"/>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Case study (provided)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1" name="Content Placeholder 7" descr="Debate with AI »&#10;">
            <a:hlinkClick r:id="rId14" action="ppaction://hlinksldjump" highlightClick="1"/>
            <a:extLst>
              <a:ext uri="{FF2B5EF4-FFF2-40B4-BE49-F238E27FC236}">
                <a16:creationId xmlns:a16="http://schemas.microsoft.com/office/drawing/2014/main" id="{A2A3270B-954C-1D90-319C-810FDE044F22}"/>
              </a:ext>
            </a:extLst>
          </p:cNvPr>
          <p:cNvSpPr txBox="1">
            <a:spLocks/>
          </p:cNvSpPr>
          <p:nvPr/>
        </p:nvSpPr>
        <p:spPr>
          <a:xfrm>
            <a:off x="5375275" y="4741586"/>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Debate with AI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3" name="Content Placeholder 7" descr="Design a non-AI assessment  »&#10;">
            <a:hlinkClick r:id="rId15" action="ppaction://hlinksldjump" highlightClick="1"/>
            <a:extLst>
              <a:ext uri="{FF2B5EF4-FFF2-40B4-BE49-F238E27FC236}">
                <a16:creationId xmlns:a16="http://schemas.microsoft.com/office/drawing/2014/main" id="{77B862BA-9BA2-5D27-96DD-55504C2ACD35}"/>
              </a:ext>
            </a:extLst>
          </p:cNvPr>
          <p:cNvSpPr txBox="1">
            <a:spLocks/>
          </p:cNvSpPr>
          <p:nvPr/>
        </p:nvSpPr>
        <p:spPr>
          <a:xfrm>
            <a:off x="5375275" y="5416981"/>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Design a non-AI assessment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0" name="Content Placeholder 7" descr="Explain your thinking »&#10;">
            <a:hlinkClick r:id="rId16" action="ppaction://hlinksldjump" highlightClick="1"/>
            <a:extLst>
              <a:ext uri="{FF2B5EF4-FFF2-40B4-BE49-F238E27FC236}">
                <a16:creationId xmlns:a16="http://schemas.microsoft.com/office/drawing/2014/main" id="{87E65138-5CFB-41D3-84C6-62EDE4EEC264}"/>
              </a:ext>
            </a:extLst>
          </p:cNvPr>
          <p:cNvSpPr txBox="1">
            <a:spLocks/>
          </p:cNvSpPr>
          <p:nvPr/>
        </p:nvSpPr>
        <p:spPr>
          <a:xfrm>
            <a:off x="8611585" y="1364608"/>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Explain your thinking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2" name="Content Placeholder 7" descr="Infographic »&#10;">
            <a:hlinkClick r:id="rId17" action="ppaction://hlinksldjump" highlightClick="1"/>
            <a:extLst>
              <a:ext uri="{FF2B5EF4-FFF2-40B4-BE49-F238E27FC236}">
                <a16:creationId xmlns:a16="http://schemas.microsoft.com/office/drawing/2014/main" id="{05AE1622-159A-10CA-857D-7D1EAA2F58E2}"/>
              </a:ext>
            </a:extLst>
          </p:cNvPr>
          <p:cNvSpPr txBox="1">
            <a:spLocks/>
          </p:cNvSpPr>
          <p:nvPr/>
        </p:nvSpPr>
        <p:spPr>
          <a:xfrm>
            <a:off x="8611585" y="2040004"/>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Infographic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4" name="Content Placeholder 7" descr="Live analysis »&#10;">
            <a:hlinkClick r:id="rId18" action="ppaction://hlinksldjump" highlightClick="1"/>
            <a:extLst>
              <a:ext uri="{FF2B5EF4-FFF2-40B4-BE49-F238E27FC236}">
                <a16:creationId xmlns:a16="http://schemas.microsoft.com/office/drawing/2014/main" id="{20115B57-93E3-7B47-8F80-4D477EBCFDF0}"/>
              </a:ext>
            </a:extLst>
          </p:cNvPr>
          <p:cNvSpPr txBox="1">
            <a:spLocks/>
          </p:cNvSpPr>
          <p:nvPr/>
        </p:nvSpPr>
        <p:spPr>
          <a:xfrm>
            <a:off x="8611585" y="2715400"/>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Live analysis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8" name="Content Placeholder 7" descr="Style and profile »&#10;">
            <a:hlinkClick r:id="rId19" action="ppaction://hlinksldjump" highlightClick="1"/>
            <a:extLst>
              <a:ext uri="{FF2B5EF4-FFF2-40B4-BE49-F238E27FC236}">
                <a16:creationId xmlns:a16="http://schemas.microsoft.com/office/drawing/2014/main" id="{0E097C56-05F5-2A92-2D72-A799EE10A0E6}"/>
              </a:ext>
            </a:extLst>
          </p:cNvPr>
          <p:cNvSpPr txBox="1">
            <a:spLocks/>
          </p:cNvSpPr>
          <p:nvPr/>
        </p:nvSpPr>
        <p:spPr>
          <a:xfrm>
            <a:off x="8611585" y="3390796"/>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Style and profile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0" name="Content Placeholder 7" descr="Visualise a concept »&#10;">
            <a:hlinkClick r:id="rId20" action="ppaction://hlinksldjump" highlightClick="1"/>
            <a:extLst>
              <a:ext uri="{FF2B5EF4-FFF2-40B4-BE49-F238E27FC236}">
                <a16:creationId xmlns:a16="http://schemas.microsoft.com/office/drawing/2014/main" id="{B10D7EC7-EBC2-642B-2237-F843BB0E8F7A}"/>
              </a:ext>
            </a:extLst>
          </p:cNvPr>
          <p:cNvSpPr txBox="1">
            <a:spLocks/>
          </p:cNvSpPr>
          <p:nvPr/>
        </p:nvSpPr>
        <p:spPr>
          <a:xfrm>
            <a:off x="8611585" y="4066192"/>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Visualise</a:t>
            </a: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a concept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2" name="Content Placeholder 7" descr="Writing futures (with AI) »&#10;">
            <a:hlinkClick r:id="rId21" action="ppaction://hlinksldjump" highlightClick="1"/>
            <a:extLst>
              <a:ext uri="{FF2B5EF4-FFF2-40B4-BE49-F238E27FC236}">
                <a16:creationId xmlns:a16="http://schemas.microsoft.com/office/drawing/2014/main" id="{F1DE213D-7F5A-647E-DF88-3DE5613A915E}"/>
              </a:ext>
            </a:extLst>
          </p:cNvPr>
          <p:cNvSpPr txBox="1">
            <a:spLocks/>
          </p:cNvSpPr>
          <p:nvPr/>
        </p:nvSpPr>
        <p:spPr>
          <a:xfrm>
            <a:off x="8611585" y="4741586"/>
            <a:ext cx="3096000" cy="504000"/>
          </a:xfrm>
          <a:prstGeom prst="roundRect">
            <a:avLst>
              <a:gd name="adj" fmla="val 50000"/>
            </a:avLst>
          </a:prstGeom>
          <a:solidFill>
            <a:schemeClr val="tx2">
              <a:lumMod val="50000"/>
            </a:schemeClr>
          </a:solidFill>
          <a:ln>
            <a:solidFill>
              <a:srgbClr val="7F2246"/>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Writing futures (with AI)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Tree>
    <p:extLst>
      <p:ext uri="{BB962C8B-B14F-4D97-AF65-F5344CB8AC3E}">
        <p14:creationId xmlns:p14="http://schemas.microsoft.com/office/powerpoint/2010/main" val="426325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hlinkClick r:id="" action="ppaction://hlinkshowjump?jump=firstslide" highlightClick="1"/>
            <a:extLst>
              <a:ext uri="{FF2B5EF4-FFF2-40B4-BE49-F238E27FC236}">
                <a16:creationId xmlns:a16="http://schemas.microsoft.com/office/drawing/2014/main" id="{20A16D05-F446-982C-AADA-AB49CC5FC5D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73633" y="188913"/>
            <a:ext cx="504000" cy="504000"/>
          </a:xfrm>
          <a:prstGeom prst="rect">
            <a:avLst/>
          </a:prstGeom>
        </p:spPr>
      </p:pic>
      <p:pic>
        <p:nvPicPr>
          <p:cNvPr id="5" name="Graphic 4">
            <a:hlinkClick r:id="rId4" action="ppaction://hlinksldjump" highlightClick="1"/>
            <a:extLst>
              <a:ext uri="{FF2B5EF4-FFF2-40B4-BE49-F238E27FC236}">
                <a16:creationId xmlns:a16="http://schemas.microsoft.com/office/drawing/2014/main" id="{E9BBFD7A-4AC1-2EB5-E7BC-DF162E8C29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89152" y="188913"/>
            <a:ext cx="504000" cy="504000"/>
          </a:xfrm>
          <a:prstGeom prst="rect">
            <a:avLst/>
          </a:prstGeom>
        </p:spPr>
      </p:pic>
      <p:pic>
        <p:nvPicPr>
          <p:cNvPr id="8" name="Graphic 7">
            <a:extLst>
              <a:ext uri="{FF2B5EF4-FFF2-40B4-BE49-F238E27FC236}">
                <a16:creationId xmlns:a16="http://schemas.microsoft.com/office/drawing/2014/main" id="{0E39E82B-E52C-69A5-E20C-014435DC9D2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851" y="2468195"/>
            <a:ext cx="5366372" cy="3696838"/>
          </a:xfrm>
          <a:prstGeom prst="rect">
            <a:avLst/>
          </a:prstGeom>
        </p:spPr>
      </p:pic>
      <p:sp>
        <p:nvSpPr>
          <p:cNvPr id="7" name="Title 6">
            <a:extLst>
              <a:ext uri="{FF2B5EF4-FFF2-40B4-BE49-F238E27FC236}">
                <a16:creationId xmlns:a16="http://schemas.microsoft.com/office/drawing/2014/main" id="{1F723B2A-8E89-A483-A52B-A763E028961D}"/>
              </a:ext>
            </a:extLst>
          </p:cNvPr>
          <p:cNvSpPr>
            <a:spLocks noGrp="1"/>
          </p:cNvSpPr>
          <p:nvPr>
            <p:ph type="title"/>
          </p:nvPr>
        </p:nvSpPr>
        <p:spPr>
          <a:xfrm>
            <a:off x="478366" y="1381335"/>
            <a:ext cx="4504451" cy="455429"/>
          </a:xfrm>
        </p:spPr>
        <p:txBody>
          <a:bodyPr/>
          <a:lstStyle/>
          <a:p>
            <a:r>
              <a:rPr lang="en-US" dirty="0"/>
              <a:t>Take-Home Papers / </a:t>
            </a:r>
            <a:br>
              <a:rPr lang="en-US" dirty="0"/>
            </a:br>
            <a:r>
              <a:rPr lang="en-US" dirty="0"/>
              <a:t>Open Book​ </a:t>
            </a:r>
            <a:br>
              <a:rPr lang="en-US" dirty="0"/>
            </a:br>
            <a:endParaRPr lang="en-US" dirty="0"/>
          </a:p>
        </p:txBody>
      </p:sp>
      <p:sp>
        <p:nvSpPr>
          <p:cNvPr id="3" name="Content Placeholder 7" descr="AI chatbot research »&#10;">
            <a:hlinkClick r:id="rId9" action="ppaction://hlinksldjump" highlightClick="1"/>
            <a:extLst>
              <a:ext uri="{FF2B5EF4-FFF2-40B4-BE49-F238E27FC236}">
                <a16:creationId xmlns:a16="http://schemas.microsoft.com/office/drawing/2014/main" id="{70C14A91-C085-3D1B-FD14-1F0E0571A145}"/>
              </a:ext>
            </a:extLst>
          </p:cNvPr>
          <p:cNvSpPr txBox="1">
            <a:spLocks/>
          </p:cNvSpPr>
          <p:nvPr/>
        </p:nvSpPr>
        <p:spPr>
          <a:xfrm>
            <a:off x="2138965" y="4070107"/>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chatbot research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6" name="Content Placeholder 7" descr="AI generated research leads »&#10;">
            <a:hlinkClick r:id="rId10" action="ppaction://hlinksldjump" highlightClick="1"/>
            <a:extLst>
              <a:ext uri="{FF2B5EF4-FFF2-40B4-BE49-F238E27FC236}">
                <a16:creationId xmlns:a16="http://schemas.microsoft.com/office/drawing/2014/main" id="{B632CE5E-9F11-D689-5843-56EBED57056F}"/>
              </a:ext>
            </a:extLst>
          </p:cNvPr>
          <p:cNvSpPr txBox="1">
            <a:spLocks/>
          </p:cNvSpPr>
          <p:nvPr/>
        </p:nvSpPr>
        <p:spPr>
          <a:xfrm>
            <a:off x="2138965" y="4743544"/>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Arial"/>
              </a:rPr>
              <a:t>AI generated research leads </a:t>
            </a: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mn-cs"/>
              </a:rPr>
              <a:t>»</a:t>
            </a:r>
          </a:p>
        </p:txBody>
      </p:sp>
      <p:sp>
        <p:nvSpPr>
          <p:cNvPr id="24" name="Content Placeholder 7" descr="AI prompt competition »&#10;">
            <a:hlinkClick r:id="rId11" action="ppaction://hlinksldjump" highlightClick="1"/>
            <a:extLst>
              <a:ext uri="{FF2B5EF4-FFF2-40B4-BE49-F238E27FC236}">
                <a16:creationId xmlns:a16="http://schemas.microsoft.com/office/drawing/2014/main" id="{38640AF7-4264-7885-7574-C8DED8D11A0F}"/>
              </a:ext>
            </a:extLst>
          </p:cNvPr>
          <p:cNvSpPr txBox="1">
            <a:spLocks/>
          </p:cNvSpPr>
          <p:nvPr/>
        </p:nvSpPr>
        <p:spPr>
          <a:xfrm>
            <a:off x="2138965" y="5416981"/>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Arial"/>
              </a:rPr>
              <a:t>AI prompt competition </a:t>
            </a: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mn-cs"/>
              </a:rPr>
              <a:t>»</a:t>
            </a:r>
          </a:p>
        </p:txBody>
      </p:sp>
      <p:sp>
        <p:nvSpPr>
          <p:cNvPr id="34" name="Content Placeholder 7" descr="AI solution finder »&#10;">
            <a:hlinkClick r:id="rId12" action="ppaction://hlinksldjump" highlightClick="1"/>
            <a:extLst>
              <a:ext uri="{FF2B5EF4-FFF2-40B4-BE49-F238E27FC236}">
                <a16:creationId xmlns:a16="http://schemas.microsoft.com/office/drawing/2014/main" id="{9BA03AEB-CDFD-2B49-05BF-6542EC6831E3}"/>
              </a:ext>
            </a:extLst>
          </p:cNvPr>
          <p:cNvSpPr txBox="1">
            <a:spLocks/>
          </p:cNvSpPr>
          <p:nvPr/>
        </p:nvSpPr>
        <p:spPr>
          <a:xfrm>
            <a:off x="5375275" y="1376363"/>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AI solution finder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0" name="Content Placeholder 7" descr="AI think-pair-share »&#10;">
            <a:hlinkClick r:id="rId13" action="ppaction://hlinksldjump" highlightClick="1"/>
            <a:extLst>
              <a:ext uri="{FF2B5EF4-FFF2-40B4-BE49-F238E27FC236}">
                <a16:creationId xmlns:a16="http://schemas.microsoft.com/office/drawing/2014/main" id="{87E65138-5CFB-41D3-84C6-62EDE4EEC264}"/>
              </a:ext>
            </a:extLst>
          </p:cNvPr>
          <p:cNvSpPr txBox="1">
            <a:spLocks/>
          </p:cNvSpPr>
          <p:nvPr/>
        </p:nvSpPr>
        <p:spPr>
          <a:xfrm>
            <a:off x="5375275" y="2049799"/>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mn-cs"/>
              </a:rPr>
              <a:t>AI think-pair-share »</a:t>
            </a:r>
          </a:p>
        </p:txBody>
      </p:sp>
      <p:sp>
        <p:nvSpPr>
          <p:cNvPr id="12" name="Content Placeholder 7" descr="Annotated bibliography »&#10;">
            <a:hlinkClick r:id="rId14" action="ppaction://hlinksldjump" highlightClick="1"/>
            <a:extLst>
              <a:ext uri="{FF2B5EF4-FFF2-40B4-BE49-F238E27FC236}">
                <a16:creationId xmlns:a16="http://schemas.microsoft.com/office/drawing/2014/main" id="{05AE1622-159A-10CA-857D-7D1EAA2F58E2}"/>
              </a:ext>
            </a:extLst>
          </p:cNvPr>
          <p:cNvSpPr txBox="1">
            <a:spLocks/>
          </p:cNvSpPr>
          <p:nvPr/>
        </p:nvSpPr>
        <p:spPr>
          <a:xfrm>
            <a:off x="5375275" y="2723235"/>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mn-cs"/>
              </a:rPr>
              <a:t>Annotated bibliography »</a:t>
            </a:r>
          </a:p>
        </p:txBody>
      </p:sp>
      <p:sp>
        <p:nvSpPr>
          <p:cNvPr id="27" name="Content Placeholder 7" descr="Analyse public data »&#10;">
            <a:hlinkClick r:id="rId15" action="ppaction://hlinksldjump" highlightClick="1"/>
            <a:extLst>
              <a:ext uri="{FF2B5EF4-FFF2-40B4-BE49-F238E27FC236}">
                <a16:creationId xmlns:a16="http://schemas.microsoft.com/office/drawing/2014/main" id="{73613334-EFC2-99AD-A81C-69F02B9064DB}"/>
              </a:ext>
            </a:extLst>
          </p:cNvPr>
          <p:cNvSpPr txBox="1">
            <a:spLocks/>
          </p:cNvSpPr>
          <p:nvPr/>
        </p:nvSpPr>
        <p:spPr>
          <a:xfrm>
            <a:off x="5375275" y="3396671"/>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Analyse</a:t>
            </a: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public data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9" name="Content Placeholder 7" descr="Case study (provided) »&#10;">
            <a:hlinkClick r:id="rId16" action="ppaction://hlinksldjump" highlightClick="1"/>
            <a:extLst>
              <a:ext uri="{FF2B5EF4-FFF2-40B4-BE49-F238E27FC236}">
                <a16:creationId xmlns:a16="http://schemas.microsoft.com/office/drawing/2014/main" id="{D107FA7C-F67A-D72C-3976-17EFE4378CF9}"/>
              </a:ext>
            </a:extLst>
          </p:cNvPr>
          <p:cNvSpPr txBox="1">
            <a:spLocks/>
          </p:cNvSpPr>
          <p:nvPr/>
        </p:nvSpPr>
        <p:spPr>
          <a:xfrm>
            <a:off x="5375275" y="4070107"/>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Case study (provided)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1" name="Content Placeholder 7" descr="Debate with AI »&#10;">
            <a:hlinkClick r:id="rId17" action="ppaction://hlinksldjump" highlightClick="1"/>
            <a:extLst>
              <a:ext uri="{FF2B5EF4-FFF2-40B4-BE49-F238E27FC236}">
                <a16:creationId xmlns:a16="http://schemas.microsoft.com/office/drawing/2014/main" id="{49EF17EA-FD62-8FA1-101D-23FA4E6E0A1E}"/>
              </a:ext>
            </a:extLst>
          </p:cNvPr>
          <p:cNvSpPr txBox="1">
            <a:spLocks/>
          </p:cNvSpPr>
          <p:nvPr/>
        </p:nvSpPr>
        <p:spPr>
          <a:xfrm>
            <a:off x="5375275" y="4743543"/>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Debate with AI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14" name="Content Placeholder 7" descr="Data explainer »&#10;">
            <a:hlinkClick r:id="rId18" action="ppaction://hlinksldjump" highlightClick="1"/>
            <a:extLst>
              <a:ext uri="{FF2B5EF4-FFF2-40B4-BE49-F238E27FC236}">
                <a16:creationId xmlns:a16="http://schemas.microsoft.com/office/drawing/2014/main" id="{20115B57-93E3-7B47-8F80-4D477EBCFDF0}"/>
              </a:ext>
            </a:extLst>
          </p:cNvPr>
          <p:cNvSpPr txBox="1">
            <a:spLocks/>
          </p:cNvSpPr>
          <p:nvPr/>
        </p:nvSpPr>
        <p:spPr>
          <a:xfrm>
            <a:off x="5375275" y="5416981"/>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i="0" u="none" strike="noStrike" kern="1200" cap="none" spc="0" normalizeH="0" baseline="0" noProof="0" dirty="0">
                <a:ln>
                  <a:noFill/>
                </a:ln>
                <a:solidFill>
                  <a:prstClr val="white"/>
                </a:solidFill>
                <a:effectLst/>
                <a:uLnTx/>
                <a:uFillTx/>
                <a:latin typeface="+mj-lt"/>
                <a:ea typeface="Roboto Light" panose="02000000000000000000" pitchFamily="2" charset="0"/>
                <a:cs typeface="+mn-cs"/>
              </a:rPr>
              <a:t>Data explainer »</a:t>
            </a:r>
          </a:p>
        </p:txBody>
      </p:sp>
      <p:sp>
        <p:nvSpPr>
          <p:cNvPr id="33" name="Content Placeholder 7" descr="Design a non-AI assessment  »&#10;">
            <a:hlinkClick r:id="rId19" action="ppaction://hlinksldjump" highlightClick="1"/>
            <a:extLst>
              <a:ext uri="{FF2B5EF4-FFF2-40B4-BE49-F238E27FC236}">
                <a16:creationId xmlns:a16="http://schemas.microsoft.com/office/drawing/2014/main" id="{BBC691DB-E804-F677-5D4C-2C46F0D25835}"/>
              </a:ext>
            </a:extLst>
          </p:cNvPr>
          <p:cNvSpPr txBox="1">
            <a:spLocks/>
          </p:cNvSpPr>
          <p:nvPr/>
        </p:nvSpPr>
        <p:spPr>
          <a:xfrm>
            <a:off x="8611585" y="1376363"/>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Design a non-AI assessment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 name="Content Placeholder 7" descr="Explain your thinking »&#10;">
            <a:hlinkClick r:id="rId20" action="ppaction://hlinksldjump" highlightClick="1"/>
            <a:extLst>
              <a:ext uri="{FF2B5EF4-FFF2-40B4-BE49-F238E27FC236}">
                <a16:creationId xmlns:a16="http://schemas.microsoft.com/office/drawing/2014/main" id="{F40B940B-293E-C9FB-1FAA-1681D2CBBE47}"/>
              </a:ext>
            </a:extLst>
          </p:cNvPr>
          <p:cNvSpPr txBox="1">
            <a:spLocks/>
          </p:cNvSpPr>
          <p:nvPr/>
        </p:nvSpPr>
        <p:spPr>
          <a:xfrm>
            <a:off x="8611585" y="2040003"/>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Explain your thinking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5" name="Content Placeholder 7" descr="Infographic »&#10;">
            <a:hlinkClick r:id="rId21" action="ppaction://hlinksldjump" highlightClick="1"/>
            <a:extLst>
              <a:ext uri="{FF2B5EF4-FFF2-40B4-BE49-F238E27FC236}">
                <a16:creationId xmlns:a16="http://schemas.microsoft.com/office/drawing/2014/main" id="{5809BD52-366F-077B-2346-CC79FBBBE6E8}"/>
              </a:ext>
            </a:extLst>
          </p:cNvPr>
          <p:cNvSpPr txBox="1">
            <a:spLocks/>
          </p:cNvSpPr>
          <p:nvPr/>
        </p:nvSpPr>
        <p:spPr>
          <a:xfrm>
            <a:off x="8611585" y="2715399"/>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Infographic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6" name="Content Placeholder 7" descr="Live analysis »&#10;">
            <a:hlinkClick r:id="rId22" action="ppaction://hlinksldjump" highlightClick="1"/>
            <a:extLst>
              <a:ext uri="{FF2B5EF4-FFF2-40B4-BE49-F238E27FC236}">
                <a16:creationId xmlns:a16="http://schemas.microsoft.com/office/drawing/2014/main" id="{97C614B5-89A6-6543-3B34-2C9D354DAAE0}"/>
              </a:ext>
            </a:extLst>
          </p:cNvPr>
          <p:cNvSpPr txBox="1">
            <a:spLocks/>
          </p:cNvSpPr>
          <p:nvPr/>
        </p:nvSpPr>
        <p:spPr>
          <a:xfrm>
            <a:off x="8611585" y="3390795"/>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rPr>
              <a:t>Live analysis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28" name="Content Placeholder 7" descr="Style and profile »&#10;">
            <a:hlinkClick r:id="rId23" action="ppaction://hlinksldjump" highlightClick="1"/>
            <a:extLst>
              <a:ext uri="{FF2B5EF4-FFF2-40B4-BE49-F238E27FC236}">
                <a16:creationId xmlns:a16="http://schemas.microsoft.com/office/drawing/2014/main" id="{1440DE00-D0B0-F8FD-91CF-7E2C83A389B4}"/>
              </a:ext>
            </a:extLst>
          </p:cNvPr>
          <p:cNvSpPr txBox="1">
            <a:spLocks/>
          </p:cNvSpPr>
          <p:nvPr/>
        </p:nvSpPr>
        <p:spPr>
          <a:xfrm>
            <a:off x="8611585" y="4066191"/>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Style and profile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0" name="Content Placeholder 7" descr="Visualise a concept »&#10;">
            <a:hlinkClick r:id="rId24" action="ppaction://hlinksldjump" highlightClick="1"/>
            <a:extLst>
              <a:ext uri="{FF2B5EF4-FFF2-40B4-BE49-F238E27FC236}">
                <a16:creationId xmlns:a16="http://schemas.microsoft.com/office/drawing/2014/main" id="{D9A7193A-92B0-49A5-45AD-DCF8CB1D0D9C}"/>
              </a:ext>
            </a:extLst>
          </p:cNvPr>
          <p:cNvSpPr txBox="1">
            <a:spLocks/>
          </p:cNvSpPr>
          <p:nvPr/>
        </p:nvSpPr>
        <p:spPr>
          <a:xfrm>
            <a:off x="8611585" y="4741587"/>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err="1">
                <a:ln>
                  <a:noFill/>
                </a:ln>
                <a:effectLst/>
                <a:uLnTx/>
                <a:uFillTx/>
                <a:latin typeface="Arial" panose="020B0604020202020204"/>
                <a:ea typeface="Roboto Light" panose="02000000000000000000" pitchFamily="2" charset="0"/>
                <a:cs typeface="Arial"/>
              </a:rPr>
              <a:t>Visualise</a:t>
            </a: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 a concept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
        <p:nvSpPr>
          <p:cNvPr id="32" name="Content Placeholder 7" descr="Writing futures (with AI) »&#10;">
            <a:hlinkClick r:id="rId25" action="ppaction://hlinksldjump" highlightClick="1"/>
            <a:extLst>
              <a:ext uri="{FF2B5EF4-FFF2-40B4-BE49-F238E27FC236}">
                <a16:creationId xmlns:a16="http://schemas.microsoft.com/office/drawing/2014/main" id="{25C0E862-4772-C66A-B009-A043309E4DB7}"/>
              </a:ext>
            </a:extLst>
          </p:cNvPr>
          <p:cNvSpPr txBox="1">
            <a:spLocks/>
          </p:cNvSpPr>
          <p:nvPr/>
        </p:nvSpPr>
        <p:spPr>
          <a:xfrm>
            <a:off x="8611585" y="5416981"/>
            <a:ext cx="3096000" cy="504000"/>
          </a:xfrm>
          <a:prstGeom prst="roundRect">
            <a:avLst>
              <a:gd name="adj" fmla="val 50000"/>
            </a:avLst>
          </a:prstGeom>
          <a:solidFill>
            <a:schemeClr val="accent3">
              <a:lumMod val="50000"/>
            </a:schemeClr>
          </a:solidFill>
          <a:ln>
            <a:solidFill>
              <a:schemeClr val="accent3">
                <a:lumMod val="60000"/>
                <a:lumOff val="40000"/>
              </a:schemeClr>
            </a:solidFill>
          </a:ln>
          <a:effectLst>
            <a:outerShdw blurRad="50800" dist="38100" dir="2700000" algn="tl" rotWithShape="0">
              <a:prstClr val="black">
                <a:alpha val="40000"/>
              </a:prstClr>
            </a:outerShdw>
          </a:effectLst>
        </p:spPr>
        <p:txBody>
          <a:bodyPr lIns="0" tIns="0" rIns="0" bIns="0" anchor="ctr" anchorCtr="0"/>
          <a:lstStyle>
            <a:lvl1pPr marL="176213" indent="-176213" algn="l" defTabSz="359991" rtl="0" eaLnBrk="1" latinLnBrk="0" hangingPunct="1">
              <a:lnSpc>
                <a:spcPct val="100000"/>
              </a:lnSpc>
              <a:spcBef>
                <a:spcPts val="10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1pPr>
            <a:lvl2pPr marL="360363"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2pPr>
            <a:lvl3pPr marL="538163" indent="-17780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3pPr>
            <a:lvl4pPr marL="714375" indent="-176213"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4pPr>
            <a:lvl5pPr marL="898525" indent="-184150" algn="l" defTabSz="359991" rtl="0" eaLnBrk="1" latinLnBrk="0" hangingPunct="1">
              <a:lnSpc>
                <a:spcPct val="100000"/>
              </a:lnSpc>
              <a:spcBef>
                <a:spcPts val="500"/>
              </a:spcBef>
              <a:buFont typeface="Arial" panose="020B0604020202020204" pitchFamily="34" charset="0"/>
              <a:buChar char="•"/>
              <a:tabLst/>
              <a:defRPr sz="1800" b="0" i="0" kern="1200">
                <a:solidFill>
                  <a:schemeClr val="bg1"/>
                </a:solidFill>
                <a:latin typeface="+mn-lt"/>
                <a:ea typeface="Roboto Light"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35999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Arial"/>
              </a:rPr>
              <a:t>Writing futures (with AI) </a:t>
            </a:r>
            <a:r>
              <a:rPr kumimoji="0" lang="en-US" sz="1600" b="1" i="0" u="none" strike="noStrike" kern="1200" cap="none" spc="0" normalizeH="0" baseline="0" noProof="0" dirty="0">
                <a:ln>
                  <a:noFill/>
                </a:ln>
                <a:effectLst/>
                <a:uLnTx/>
                <a:uFillTx/>
                <a:latin typeface="Gotham Light" pitchFamily="50" charset="0"/>
                <a:ea typeface="Roboto Light" panose="02000000000000000000" pitchFamily="2" charset="0"/>
                <a:cs typeface="+mn-cs"/>
              </a:rPr>
              <a:t>»</a:t>
            </a:r>
            <a:endParaRPr kumimoji="0" lang="en-US" sz="1600" b="0" i="0" u="none" strike="noStrike" kern="1200" cap="none" spc="0" normalizeH="0" baseline="0" noProof="0" dirty="0">
              <a:ln>
                <a:noFill/>
              </a:ln>
              <a:effectLst/>
              <a:uLnTx/>
              <a:uFillTx/>
              <a:latin typeface="Arial" panose="020B0604020202020204"/>
              <a:ea typeface="Roboto Light" panose="02000000000000000000" pitchFamily="2" charset="0"/>
              <a:cs typeface="+mn-cs"/>
            </a:endParaRPr>
          </a:p>
        </p:txBody>
      </p:sp>
    </p:spTree>
    <p:extLst>
      <p:ext uri="{BB962C8B-B14F-4D97-AF65-F5344CB8AC3E}">
        <p14:creationId xmlns:p14="http://schemas.microsoft.com/office/powerpoint/2010/main" val="2696545147"/>
      </p:ext>
    </p:extLst>
  </p:cSld>
  <p:clrMapOvr>
    <a:masterClrMapping/>
  </p:clrMapOvr>
</p:sld>
</file>

<file path=ppt/theme/theme1.xml><?xml version="1.0" encoding="utf-8"?>
<a:theme xmlns:a="http://schemas.openxmlformats.org/drawingml/2006/main" name="Jis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 id="{7EEFC2AB-6D19-0A4E-97DD-6F7522676E9A}" vid="{07B58C98-0CBB-894A-AB33-269C52BF784A}"/>
    </a:ext>
  </a:extLst>
</a:theme>
</file>

<file path=ppt/theme/theme10.xml><?xml version="1.0" encoding="utf-8"?>
<a:theme xmlns:a="http://schemas.openxmlformats.org/drawingml/2006/main" name="3_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11.xml><?xml version="1.0" encoding="utf-8"?>
<a:theme xmlns:a="http://schemas.openxmlformats.org/drawingml/2006/main" name="2_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3.xml><?xml version="1.0" encoding="utf-8"?>
<a:theme xmlns:a="http://schemas.openxmlformats.org/drawingml/2006/main" name="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1_NAVY">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5.xml><?xml version="1.0" encoding="utf-8"?>
<a:theme xmlns:a="http://schemas.openxmlformats.org/drawingml/2006/main" name="JAD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A19B55CA-B068-40CC-8E52-3AF6D1A60C8D}"/>
    </a:ext>
  </a:extLst>
</a:theme>
</file>

<file path=ppt/theme/theme6.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547973C1-2CD6-4070-B9DD-672EA3F34DE6}"/>
    </a:ext>
  </a:extLst>
</a:theme>
</file>

<file path=ppt/theme/theme7.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9E39C85D-F23C-4DB6-96DE-17779D83D688}"/>
    </a:ext>
  </a:extLst>
</a:theme>
</file>

<file path=ppt/theme/theme8.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ppt/theme/theme9.xml><?xml version="1.0" encoding="utf-8"?>
<a:theme xmlns:a="http://schemas.openxmlformats.org/drawingml/2006/main" name="1_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75B9A09F-667A-479D-BF7E-4ABF9832E9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6E5AF98866A4E8DD5EE1D4FD7E373" ma:contentTypeVersion="11" ma:contentTypeDescription="Create a new document." ma:contentTypeScope="" ma:versionID="3d0cf431631b6ca9268e6dbb7ef45360">
  <xsd:schema xmlns:xsd="http://www.w3.org/2001/XMLSchema" xmlns:xs="http://www.w3.org/2001/XMLSchema" xmlns:p="http://schemas.microsoft.com/office/2006/metadata/properties" xmlns:ns2="7ba4382a-e6ea-489e-b00b-00c3d4490d1f" xmlns:ns3="c7676d7a-6f5b-4935-add2-79a99fe21f28" targetNamespace="http://schemas.microsoft.com/office/2006/metadata/properties" ma:root="true" ma:fieldsID="1badd0a0cfeeeb8b85f26dc5cf6d0bef" ns2:_="" ns3:_="">
    <xsd:import namespace="7ba4382a-e6ea-489e-b00b-00c3d4490d1f"/>
    <xsd:import namespace="c7676d7a-6f5b-4935-add2-79a99fe21f2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a4382a-e6ea-489e-b00b-00c3d4490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76d7a-6f5b-4935-add2-79a99fe21f2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9e1f4e-6fbc-4e69-9e27-c32a71f6518e}" ma:internalName="TaxCatchAll" ma:showField="CatchAllData" ma:web="c7676d7a-6f5b-4935-add2-79a99fe21f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7ba4382a-e6ea-489e-b00b-00c3d4490d1f">
      <Terms xmlns="http://schemas.microsoft.com/office/infopath/2007/PartnerControls"/>
    </lcf76f155ced4ddcb4097134ff3c332f>
    <TaxCatchAll xmlns="c7676d7a-6f5b-4935-add2-79a99fe21f28" xsi:nil="true"/>
  </documentManagement>
</p:properties>
</file>

<file path=customXml/itemProps1.xml><?xml version="1.0" encoding="utf-8"?>
<ds:datastoreItem xmlns:ds="http://schemas.openxmlformats.org/officeDocument/2006/customXml" ds:itemID="{86583813-D9B4-498B-A0CD-DCED056B7A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a4382a-e6ea-489e-b00b-00c3d4490d1f"/>
    <ds:schemaRef ds:uri="c7676d7a-6f5b-4935-add2-79a99fe21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3CF7EF-8F93-4B48-B3F5-0271B224755E}">
  <ds:schemaRefs>
    <ds:schemaRef ds:uri="Microsoft.SharePoint.Taxonomy.ContentTypeSync"/>
  </ds:schemaRefs>
</ds:datastoreItem>
</file>

<file path=customXml/itemProps3.xml><?xml version="1.0" encoding="utf-8"?>
<ds:datastoreItem xmlns:ds="http://schemas.openxmlformats.org/officeDocument/2006/customXml" ds:itemID="{CA1E2740-AA0F-48D8-8740-EA6952F20939}">
  <ds:schemaRefs>
    <ds:schemaRef ds:uri="http://schemas.microsoft.com/sharepoint/v3/contenttype/forms"/>
  </ds:schemaRefs>
</ds:datastoreItem>
</file>

<file path=customXml/itemProps4.xml><?xml version="1.0" encoding="utf-8"?>
<ds:datastoreItem xmlns:ds="http://schemas.openxmlformats.org/officeDocument/2006/customXml" ds:itemID="{D113441E-C0A7-4BCE-8AA7-B4CE3DA1451B}">
  <ds:schemaRefs>
    <ds:schemaRef ds:uri="http://schemas.microsoft.com/office/2006/metadata/properties"/>
    <ds:schemaRef ds:uri="de0af330-572f-49a7-9a48-4db3bc0055ef"/>
    <ds:schemaRef ds:uri="http://www.w3.org/XML/1998/namespace"/>
    <ds:schemaRef ds:uri="http://purl.org/dc/terms/"/>
    <ds:schemaRef ds:uri="http://purl.org/dc/elements/1.1/"/>
    <ds:schemaRef ds:uri="http://schemas.microsoft.com/office/2006/documentManagement/types"/>
    <ds:schemaRef ds:uri="http://schemas.openxmlformats.org/package/2006/metadata/core-properties"/>
    <ds:schemaRef ds:uri="e5b06162-66f7-497c-aafd-fd8c4cbd5f98"/>
    <ds:schemaRef ds:uri="http://schemas.microsoft.com/office/infopath/2007/PartnerControls"/>
    <ds:schemaRef ds:uri="http://purl.org/dc/dcmitype/"/>
    <ds:schemaRef ds:uri="7ba4382a-e6ea-489e-b00b-00c3d4490d1f"/>
    <ds:schemaRef ds:uri="c7676d7a-6f5b-4935-add2-79a99fe21f28"/>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otalTime>0</TotalTime>
  <Words>7785</Words>
  <Application>Microsoft Office PowerPoint</Application>
  <PresentationFormat>Widescreen</PresentationFormat>
  <Paragraphs>1124</Paragraphs>
  <Slides>54</Slides>
  <Notes>44</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54</vt:i4>
      </vt:variant>
    </vt:vector>
  </HeadingPairs>
  <TitlesOfParts>
    <vt:vector size="73" baseType="lpstr">
      <vt:lpstr>Arial</vt:lpstr>
      <vt:lpstr>Arial,Sans-Serif</vt:lpstr>
      <vt:lpstr>Calibri</vt:lpstr>
      <vt:lpstr>Gotham Light</vt:lpstr>
      <vt:lpstr>Roboto Medium</vt:lpstr>
      <vt:lpstr>Segoe UI Emoji</vt:lpstr>
      <vt:lpstr>Symbol</vt:lpstr>
      <vt:lpstr>Times New Roman</vt:lpstr>
      <vt:lpstr>Jisc</vt:lpstr>
      <vt:lpstr>PLAIN</vt:lpstr>
      <vt:lpstr>NAVY</vt:lpstr>
      <vt:lpstr>1_NAVY</vt:lpstr>
      <vt:lpstr>JADE</vt:lpstr>
      <vt:lpstr>PURPLE</vt:lpstr>
      <vt:lpstr>GRAPE</vt:lpstr>
      <vt:lpstr>PALE YELLOW</vt:lpstr>
      <vt:lpstr>1_PALE YELLOW</vt:lpstr>
      <vt:lpstr>3_PALE YELLOW</vt:lpstr>
      <vt:lpstr>2_PALE YELLOW</vt:lpstr>
      <vt:lpstr>Assessment ideas for an AI enabled world</vt:lpstr>
      <vt:lpstr>The focus is on assessment design that enables students to develop foundational knowledge, skills and attributes that will help them thrive in an AI enabled world (with or without AI assistance).</vt:lpstr>
      <vt:lpstr>Each card outlines: </vt:lpstr>
      <vt:lpstr>Assessment categories  </vt:lpstr>
      <vt:lpstr>Star ratings explained</vt:lpstr>
      <vt:lpstr>The ratings relate to key areas of assessment design and priorities: </vt:lpstr>
      <vt:lpstr>Assessment category index  The assessment cards relate to the six categories shown here. Flick through the cards and look for ideas you might try.  Alternatively, click on a category opposite to view an index of relevant cards.</vt:lpstr>
      <vt:lpstr>Controlled Condition Exams​</vt:lpstr>
      <vt:lpstr>Take-Home Papers /  Open Book​  </vt:lpstr>
      <vt:lpstr>Quizzes and  In-class Tests​​  </vt:lpstr>
      <vt:lpstr>Practical exams</vt:lpstr>
      <vt:lpstr>Dissertation</vt:lpstr>
      <vt:lpstr>Coursework and other Written Assessments</vt:lpstr>
      <vt:lpstr>AI case studies</vt:lpstr>
      <vt:lpstr>AI chatbot research</vt:lpstr>
      <vt:lpstr>AI generated research leads</vt:lpstr>
      <vt:lpstr>AI prompt competition</vt:lpstr>
      <vt:lpstr>AI road test</vt:lpstr>
      <vt:lpstr>AI solution finder</vt:lpstr>
      <vt:lpstr>AI think-pair-share</vt:lpstr>
      <vt:lpstr>Analyse public data</vt:lpstr>
      <vt:lpstr>Annotated bibliography</vt:lpstr>
      <vt:lpstr>Case study (provided)</vt:lpstr>
      <vt:lpstr>Case study (student led)</vt:lpstr>
      <vt:lpstr>Collections</vt:lpstr>
      <vt:lpstr>Consultant report: professional futures</vt:lpstr>
      <vt:lpstr>Create a teaching resource</vt:lpstr>
      <vt:lpstr>Data explainer</vt:lpstr>
      <vt:lpstr>Debate with AI</vt:lpstr>
      <vt:lpstr>Design a quiz</vt:lpstr>
      <vt:lpstr>Design and build</vt:lpstr>
      <vt:lpstr>Design a non-AI assessment </vt:lpstr>
      <vt:lpstr>Digital field guide</vt:lpstr>
      <vt:lpstr>Documentary assignment</vt:lpstr>
      <vt:lpstr>Explain your thinking</vt:lpstr>
      <vt:lpstr>Field viva</vt:lpstr>
      <vt:lpstr>Imaginary objects exhibition</vt:lpstr>
      <vt:lpstr>Infographic</vt:lpstr>
      <vt:lpstr>Learning journal/log</vt:lpstr>
      <vt:lpstr>Live analysis</vt:lpstr>
      <vt:lpstr>Micro action research project</vt:lpstr>
      <vt:lpstr>On campus project</vt:lpstr>
      <vt:lpstr>Patchwork assessment</vt:lpstr>
      <vt:lpstr>Public meeting</vt:lpstr>
      <vt:lpstr>Research translation</vt:lpstr>
      <vt:lpstr>Simulation</vt:lpstr>
      <vt:lpstr>Style and profile</vt:lpstr>
      <vt:lpstr>Talk like TED</vt:lpstr>
      <vt:lpstr>Triple jump</vt:lpstr>
      <vt:lpstr>Visualise a concept</vt:lpstr>
      <vt:lpstr>Work-based assessment</vt:lpstr>
      <vt:lpstr>Work-in-progress exhibition</vt:lpstr>
      <vt:lpstr>Writing futures (with AI)</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Triple jump</dc:title>
  <dc:creator>Lydia Arnold</dc:creator>
  <cp:lastModifiedBy>Beth Jones</cp:lastModifiedBy>
  <cp:revision>119</cp:revision>
  <dcterms:created xsi:type="dcterms:W3CDTF">2021-04-08T14:25:02Z</dcterms:created>
  <dcterms:modified xsi:type="dcterms:W3CDTF">2023-09-08T12:10:55Z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0x010100B671F368D528904BAAA1CC7E850F63EB</vt:lpwstr>
  </property>
  <property fmtid="{D5CDD505-2E9C-101B-9397-08002B2CF9AE}" pid="3" name="MediaServiceImageTags">
    <vt:lpwstr/>
  </property>
</Properties>
</file>